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3650" r:id="rId2"/>
    <p:sldMasterId id="2147483705" r:id="rId3"/>
  </p:sldMasterIdLst>
  <p:notesMasterIdLst>
    <p:notesMasterId r:id="rId33"/>
  </p:notesMasterIdLst>
  <p:handoutMasterIdLst>
    <p:handoutMasterId r:id="rId34"/>
  </p:handoutMasterIdLst>
  <p:sldIdLst>
    <p:sldId id="1000" r:id="rId4"/>
    <p:sldId id="977" r:id="rId5"/>
    <p:sldId id="1071" r:id="rId6"/>
    <p:sldId id="1097" r:id="rId7"/>
    <p:sldId id="1087" r:id="rId8"/>
    <p:sldId id="1078" r:id="rId9"/>
    <p:sldId id="1101" r:id="rId10"/>
    <p:sldId id="1111" r:id="rId11"/>
    <p:sldId id="1109" r:id="rId12"/>
    <p:sldId id="1085" r:id="rId13"/>
    <p:sldId id="1107" r:id="rId14"/>
    <p:sldId id="1110" r:id="rId15"/>
    <p:sldId id="1112" r:id="rId16"/>
    <p:sldId id="1288" r:id="rId17"/>
    <p:sldId id="1279" r:id="rId18"/>
    <p:sldId id="1115" r:id="rId19"/>
    <p:sldId id="1285" r:id="rId20"/>
    <p:sldId id="1289" r:id="rId21"/>
    <p:sldId id="1287" r:id="rId22"/>
    <p:sldId id="1119" r:id="rId23"/>
    <p:sldId id="1292" r:id="rId24"/>
    <p:sldId id="1283" r:id="rId25"/>
    <p:sldId id="1284" r:id="rId26"/>
    <p:sldId id="1291" r:id="rId27"/>
    <p:sldId id="1012" r:id="rId28"/>
    <p:sldId id="1059" r:id="rId29"/>
    <p:sldId id="1099" r:id="rId30"/>
    <p:sldId id="1100" r:id="rId31"/>
    <p:sldId id="1290" r:id="rId32"/>
  </p:sldIdLst>
  <p:sldSz cx="12192000" cy="6858000"/>
  <p:notesSz cx="9874250" cy="6858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1" userDrawn="1">
          <p15:clr>
            <a:srgbClr val="A4A3A4"/>
          </p15:clr>
        </p15:guide>
        <p15:guide id="2" pos="311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dmashreereddy22@gmail.com" initials="p" lastIdx="1" clrIdx="0">
    <p:extLst>
      <p:ext uri="{19B8F6BF-5375-455C-9EA6-DF929625EA0E}">
        <p15:presenceInfo xmlns:p15="http://schemas.microsoft.com/office/powerpoint/2012/main" userId="890bee11ac2559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  <a:srgbClr val="996633"/>
    <a:srgbClr val="CC00FF"/>
    <a:srgbClr val="3A04B4"/>
    <a:srgbClr val="0066FF"/>
    <a:srgbClr val="0469B4"/>
    <a:srgbClr val="0066CC"/>
    <a:srgbClr val="66FF66"/>
    <a:srgbClr val="009900"/>
    <a:srgbClr val="996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E698D-89D3-4829-8BFA-4D2CB6856C5D}" v="1" dt="2023-12-17T00:11:44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1"/>
        <p:guide pos="31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dmashree Reddy" userId="890bee11ac2559f8" providerId="LiveId" clId="{417E698D-89D3-4829-8BFA-4D2CB6856C5D}"/>
    <pc:docChg chg="addSld delSld modSld">
      <pc:chgData name="Padmashree Reddy" userId="890bee11ac2559f8" providerId="LiveId" clId="{417E698D-89D3-4829-8BFA-4D2CB6856C5D}" dt="2023-12-28T10:51:36.334" v="11" actId="1076"/>
      <pc:docMkLst>
        <pc:docMk/>
      </pc:docMkLst>
      <pc:sldChg chg="modSp mod">
        <pc:chgData name="Padmashree Reddy" userId="890bee11ac2559f8" providerId="LiveId" clId="{417E698D-89D3-4829-8BFA-4D2CB6856C5D}" dt="2023-12-28T10:51:36.334" v="11" actId="1076"/>
        <pc:sldMkLst>
          <pc:docMk/>
          <pc:sldMk cId="1512555562" sldId="1085"/>
        </pc:sldMkLst>
        <pc:spChg chg="mod">
          <ac:chgData name="Padmashree Reddy" userId="890bee11ac2559f8" providerId="LiveId" clId="{417E698D-89D3-4829-8BFA-4D2CB6856C5D}" dt="2023-12-28T10:51:36.334" v="11" actId="1076"/>
          <ac:spMkLst>
            <pc:docMk/>
            <pc:sldMk cId="1512555562" sldId="1085"/>
            <ac:spMk id="42" creationId="{A1CBD753-6AC4-40AC-A582-2FDAA2F92823}"/>
          </ac:spMkLst>
        </pc:spChg>
        <pc:cxnChg chg="mod">
          <ac:chgData name="Padmashree Reddy" userId="890bee11ac2559f8" providerId="LiveId" clId="{417E698D-89D3-4829-8BFA-4D2CB6856C5D}" dt="2023-12-28T10:51:36.334" v="11" actId="1076"/>
          <ac:cxnSpMkLst>
            <pc:docMk/>
            <pc:sldMk cId="1512555562" sldId="1085"/>
            <ac:cxnSpMk id="5" creationId="{66DE6BD8-6A20-4BBA-BE61-4ABDB11DBD52}"/>
          </ac:cxnSpMkLst>
        </pc:cxnChg>
      </pc:sldChg>
      <pc:sldChg chg="delSp modSp mod modAnim">
        <pc:chgData name="Padmashree Reddy" userId="890bee11ac2559f8" providerId="LiveId" clId="{417E698D-89D3-4829-8BFA-4D2CB6856C5D}" dt="2023-12-17T00:11:57.539" v="6" actId="403"/>
        <pc:sldMkLst>
          <pc:docMk/>
          <pc:sldMk cId="2670669572" sldId="1285"/>
        </pc:sldMkLst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7" creationId="{35A9C1F7-0C45-82EE-7635-083493D71C2A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10" creationId="{7A202DF5-58CA-179A-1217-206DA394AA19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11" creationId="{D442FEBA-95F3-5C76-8562-F0C7659112B3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16" creationId="{1EE4A0FF-6723-9E82-AD56-519EA4C36D6A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17" creationId="{29C4D47A-9010-7E8F-4111-F6212D47C3E8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19" creationId="{AE9BE052-7F2D-8AD3-B7F5-2A6B33F45ABE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22" creationId="{7A3FE754-0936-E496-575D-080F16B663DF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23" creationId="{94F81C3C-24AB-87CE-5B70-50B32CE09229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27" creationId="{A9ACA72D-32AE-E3BE-78F8-6F80C33536CB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28" creationId="{6DF6C068-8321-14D5-C648-FEC5C1620C93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34" creationId="{A3225D7A-B567-BEE6-C155-F33EC5F0C0CE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35" creationId="{DA244369-2E7D-386C-47BD-63AFFB041103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36" creationId="{63322BE6-97C6-53F7-26B6-0F2C67F495C8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37" creationId="{C1299B43-05CD-DC65-8F92-73E2FF437DE3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39" creationId="{E733DCE7-286E-B43B-8CB0-DC6D1D54E140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40" creationId="{A31E7E58-A4BD-D2DC-0277-E2F28BE7A0DE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41" creationId="{6999E509-0EAC-1438-FD22-932129E5F01A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42" creationId="{B5AB05D0-458F-D8A3-C506-3BB0DCD6D39E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43" creationId="{8F76354F-D365-46D8-8D63-E64B0F62F18A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44" creationId="{C7C9231B-DD35-B23B-DD15-6303D656847E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45" creationId="{B5A50626-4304-A8DD-5DE6-19AED88BAEC9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46" creationId="{208405E0-5E0B-EB2E-330D-DCA001D367D4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47" creationId="{59B9198B-BF24-7E43-3BE2-3902B2FB4364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48" creationId="{9ED41AE5-1FE2-44E9-ED1A-05FA3F9166C8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49" creationId="{CEAB97AC-2943-75D0-F70E-E5B5774C19F7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50" creationId="{A17872E5-3429-56F3-21AF-EE310059AB9C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51" creationId="{EE8A2E0C-8303-B8C0-4F13-B38DA06B6E7B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52" creationId="{8EC88622-656C-715B-07E4-987CCDB218F4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53" creationId="{7D229000-B17F-F4A4-BB1E-EBC5F2F20A56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54" creationId="{5D548BD8-3F0F-8CF1-2670-55069717D0CE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55" creationId="{F4CF41BB-09B1-BE07-5B16-F2E9D5F86A6A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56" creationId="{A7042069-CCC7-AB55-6454-0C58B9A0BCDA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57" creationId="{491EE621-E68B-FC03-32E2-A61EFF266DB0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58" creationId="{FEF8F368-1A64-33CE-2EA6-1322F4911ED0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59" creationId="{20DB96DE-7601-BDD8-26E0-1AA6EFB3E008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60" creationId="{479B9E0E-1EBA-BD7E-C2F2-3B27E1FEE16F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62" creationId="{D80C1228-2F89-0174-E76F-108868C35ED6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63" creationId="{D6CE3733-6E87-E90B-2B36-7AA19C9687C3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64" creationId="{5ABAC810-156C-600B-F4A5-3A49D528ACFD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65" creationId="{B4164939-7510-6DE3-0EEF-AF25BB3E65EA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66" creationId="{0FB65643-260D-3810-441A-9D29F9CE9D13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67" creationId="{6B3AAE3F-9157-6F0E-8298-DF0910A2AD1C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68" creationId="{997F4CB3-2A10-BAAD-3E36-ABC1F2089F7E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69" creationId="{7D07AE76-9DCF-086E-1B4C-975D2EDBA3B1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70" creationId="{2294B716-DD08-BA9F-C17D-1638C19401F9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71" creationId="{9348A522-E545-F5A4-92E3-7080B298D98A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72" creationId="{BB43625C-A90D-6BD1-EA6E-274D8C7F54F1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73" creationId="{F70037C5-40C8-D5A7-5C93-AE90F3BE035C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74" creationId="{E38B9865-0057-395A-412D-63DF471A5CC8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75" creationId="{ABE78F60-6F22-8DB9-C150-E4A4D355EF2F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76" creationId="{79558B4F-828F-DE17-DC01-B5E8E4BDEA4A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77" creationId="{1539B9F8-77A8-3A31-0708-C5608CC0426B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78" creationId="{AD27E53B-7E77-CA89-72C6-3A44CB559134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79" creationId="{DC7848ED-A255-8D40-63F5-332CC28AD9C7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80" creationId="{AA99F650-0778-FD7B-1551-67EA9731B9A5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81" creationId="{80BC8906-FC54-42AE-BF78-AE001BB92A2C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82" creationId="{D7EE1FB5-90CB-09C9-F951-FDE87FBBD0D6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83" creationId="{B9FD0FF3-F0DA-57AA-D7D2-A9E1516A1423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84" creationId="{E73E55D8-9E4C-B78A-AA3F-46CB6156325F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85" creationId="{F25ABB7D-9817-6748-249A-DA2C2B72137F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86" creationId="{0EA087FA-3E8C-254C-5B39-3BA803DEEF42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87" creationId="{67541B16-A73E-2F25-471D-3C5CBD89F82D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88" creationId="{04E5542A-28A1-F86E-4058-8EBBD18D925E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89" creationId="{BA120425-0CB7-334F-253F-218955033C43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90" creationId="{D9609310-9ED8-5633-FE15-808B93ADC75D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91" creationId="{CF0361FC-C14E-4C62-20BD-9E1618C15FD3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93" creationId="{4C436659-48C7-6564-412B-0E75EC2D1329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94" creationId="{7A822E6B-A182-EA21-93FB-7E350FD99826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95" creationId="{2AF8DB3D-8595-3BEE-8C79-C28F430780EB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96" creationId="{5F2E0CE7-F14A-B038-4F05-078A36C0E0E8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97" creationId="{802C7F9B-6CCE-7F43-D56F-261B05E07C01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98" creationId="{0E627377-B985-13B5-8AA9-CF6565FE742F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99" creationId="{85D1E044-DFC0-A623-7CC4-2E1789C2CC5E}"/>
          </ac:spMkLst>
        </pc:spChg>
        <pc:spChg chg="mod">
          <ac:chgData name="Padmashree Reddy" userId="890bee11ac2559f8" providerId="LiveId" clId="{417E698D-89D3-4829-8BFA-4D2CB6856C5D}" dt="2023-12-17T00:11:57.539" v="6" actId="403"/>
          <ac:spMkLst>
            <pc:docMk/>
            <pc:sldMk cId="2670669572" sldId="1285"/>
            <ac:spMk id="100" creationId="{0575A4F0-D904-B5B8-71E6-429144A86490}"/>
          </ac:spMkLst>
        </pc:spChg>
        <pc:grpChg chg="mod">
          <ac:chgData name="Padmashree Reddy" userId="890bee11ac2559f8" providerId="LiveId" clId="{417E698D-89D3-4829-8BFA-4D2CB6856C5D}" dt="2023-12-17T00:11:44.083" v="0" actId="27803"/>
          <ac:grpSpMkLst>
            <pc:docMk/>
            <pc:sldMk cId="2670669572" sldId="1285"/>
            <ac:grpSpMk id="6" creationId="{BDDBF9B2-83E1-166D-0082-0D9DEBB14AEA}"/>
          </ac:grpSpMkLst>
        </pc:grpChg>
        <pc:grpChg chg="mod">
          <ac:chgData name="Padmashree Reddy" userId="890bee11ac2559f8" providerId="LiveId" clId="{417E698D-89D3-4829-8BFA-4D2CB6856C5D}" dt="2023-12-17T00:11:44.083" v="0" actId="27803"/>
          <ac:grpSpMkLst>
            <pc:docMk/>
            <pc:sldMk cId="2670669572" sldId="1285"/>
            <ac:grpSpMk id="8" creationId="{EBAE80D5-59E1-8681-0286-AECAA8C7B965}"/>
          </ac:grpSpMkLst>
        </pc:grpChg>
        <pc:grpChg chg="mod">
          <ac:chgData name="Padmashree Reddy" userId="890bee11ac2559f8" providerId="LiveId" clId="{417E698D-89D3-4829-8BFA-4D2CB6856C5D}" dt="2023-12-17T00:11:44.083" v="0" actId="27803"/>
          <ac:grpSpMkLst>
            <pc:docMk/>
            <pc:sldMk cId="2670669572" sldId="1285"/>
            <ac:grpSpMk id="14" creationId="{929DFFA9-E094-5BE8-544D-5EA458C4C83B}"/>
          </ac:grpSpMkLst>
        </pc:grpChg>
        <pc:grpChg chg="mod">
          <ac:chgData name="Padmashree Reddy" userId="890bee11ac2559f8" providerId="LiveId" clId="{417E698D-89D3-4829-8BFA-4D2CB6856C5D}" dt="2023-12-17T00:11:44.083" v="0" actId="27803"/>
          <ac:grpSpMkLst>
            <pc:docMk/>
            <pc:sldMk cId="2670669572" sldId="1285"/>
            <ac:grpSpMk id="61" creationId="{B86E99D5-17D4-A71C-5D4C-54BD3C5C8016}"/>
          </ac:grpSpMkLst>
        </pc:grpChg>
        <pc:grpChg chg="mod">
          <ac:chgData name="Padmashree Reddy" userId="890bee11ac2559f8" providerId="LiveId" clId="{417E698D-89D3-4829-8BFA-4D2CB6856C5D}" dt="2023-12-17T00:11:44.083" v="0" actId="27803"/>
          <ac:grpSpMkLst>
            <pc:docMk/>
            <pc:sldMk cId="2670669572" sldId="1285"/>
            <ac:grpSpMk id="92" creationId="{49AF9A2F-7E5C-287E-9549-EF3687A6E610}"/>
          </ac:grpSpMkLst>
        </pc:grpChg>
        <pc:picChg chg="del">
          <ac:chgData name="Padmashree Reddy" userId="890bee11ac2559f8" providerId="LiveId" clId="{417E698D-89D3-4829-8BFA-4D2CB6856C5D}" dt="2023-12-17T00:11:44.083" v="0" actId="27803"/>
          <ac:picMkLst>
            <pc:docMk/>
            <pc:sldMk cId="2670669572" sldId="1285"/>
            <ac:picMk id="4" creationId="{2B5210A2-E72A-45E1-927D-D011454702C6}"/>
          </ac:picMkLst>
        </pc:picChg>
      </pc:sldChg>
      <pc:sldChg chg="new del">
        <pc:chgData name="Padmashree Reddy" userId="890bee11ac2559f8" providerId="LiveId" clId="{417E698D-89D3-4829-8BFA-4D2CB6856C5D}" dt="2023-12-27T22:15:09.647" v="10" actId="47"/>
        <pc:sldMkLst>
          <pc:docMk/>
          <pc:sldMk cId="1941009802" sldId="1293"/>
        </pc:sldMkLst>
      </pc:sldChg>
      <pc:sldChg chg="new del">
        <pc:chgData name="Padmashree Reddy" userId="890bee11ac2559f8" providerId="LiveId" clId="{417E698D-89D3-4829-8BFA-4D2CB6856C5D}" dt="2023-12-27T22:15:08.205" v="9" actId="47"/>
        <pc:sldMkLst>
          <pc:docMk/>
          <pc:sldMk cId="2254994312" sldId="1294"/>
        </pc:sldMkLst>
      </pc:sldChg>
    </pc:docChg>
  </pc:docChgLst>
  <pc:docChgLst>
    <pc:chgData name="padmashreereddy22@gmail.com" userId="890bee11ac2559f8" providerId="LiveId" clId="{C0D3ABFC-DE5C-4118-8A9E-825306B0A136}"/>
    <pc:docChg chg="undo custSel addSld delSld modSld">
      <pc:chgData name="padmashreereddy22@gmail.com" userId="890bee11ac2559f8" providerId="LiveId" clId="{C0D3ABFC-DE5C-4118-8A9E-825306B0A136}" dt="2023-12-15T15:53:55.585" v="174" actId="1076"/>
      <pc:docMkLst>
        <pc:docMk/>
      </pc:docMkLst>
      <pc:sldChg chg="modSp mod">
        <pc:chgData name="padmashreereddy22@gmail.com" userId="890bee11ac2559f8" providerId="LiveId" clId="{C0D3ABFC-DE5C-4118-8A9E-825306B0A136}" dt="2023-12-15T15:53:55.585" v="174" actId="1076"/>
        <pc:sldMkLst>
          <pc:docMk/>
          <pc:sldMk cId="3100701088" sldId="1078"/>
        </pc:sldMkLst>
        <pc:spChg chg="mod">
          <ac:chgData name="padmashreereddy22@gmail.com" userId="890bee11ac2559f8" providerId="LiveId" clId="{C0D3ABFC-DE5C-4118-8A9E-825306B0A136}" dt="2023-12-15T15:53:55.585" v="174" actId="1076"/>
          <ac:spMkLst>
            <pc:docMk/>
            <pc:sldMk cId="3100701088" sldId="1078"/>
            <ac:spMk id="17" creationId="{8BCD1D25-B2BC-4BC8-8B34-45BC3F74DC35}"/>
          </ac:spMkLst>
        </pc:spChg>
      </pc:sldChg>
      <pc:sldChg chg="modSp mod">
        <pc:chgData name="padmashreereddy22@gmail.com" userId="890bee11ac2559f8" providerId="LiveId" clId="{C0D3ABFC-DE5C-4118-8A9E-825306B0A136}" dt="2023-12-06T19:40:07.075" v="173" actId="20577"/>
        <pc:sldMkLst>
          <pc:docMk/>
          <pc:sldMk cId="1703048714" sldId="1110"/>
        </pc:sldMkLst>
        <pc:spChg chg="mod">
          <ac:chgData name="padmashreereddy22@gmail.com" userId="890bee11ac2559f8" providerId="LiveId" clId="{C0D3ABFC-DE5C-4118-8A9E-825306B0A136}" dt="2023-12-06T19:40:07.075" v="173" actId="20577"/>
          <ac:spMkLst>
            <pc:docMk/>
            <pc:sldMk cId="1703048714" sldId="1110"/>
            <ac:spMk id="2" creationId="{E664827F-4B1D-439E-8B22-D37B626DE4BD}"/>
          </ac:spMkLst>
        </pc:spChg>
      </pc:sldChg>
      <pc:sldChg chg="addSp delSp modSp mod modAnim">
        <pc:chgData name="padmashreereddy22@gmail.com" userId="890bee11ac2559f8" providerId="LiveId" clId="{C0D3ABFC-DE5C-4118-8A9E-825306B0A136}" dt="2023-12-06T19:03:30.931" v="158"/>
        <pc:sldMkLst>
          <pc:docMk/>
          <pc:sldMk cId="3813695483" sldId="1283"/>
        </pc:sldMkLst>
        <pc:spChg chg="mod topLvl">
          <ac:chgData name="padmashreereddy22@gmail.com" userId="890bee11ac2559f8" providerId="LiveId" clId="{C0D3ABFC-DE5C-4118-8A9E-825306B0A136}" dt="2023-12-06T19:03:13.454" v="152" actId="164"/>
          <ac:spMkLst>
            <pc:docMk/>
            <pc:sldMk cId="3813695483" sldId="1283"/>
            <ac:spMk id="42" creationId="{656A8510-B433-401A-92B4-5A697238ACA6}"/>
          </ac:spMkLst>
        </pc:spChg>
        <pc:spChg chg="mod topLvl">
          <ac:chgData name="padmashreereddy22@gmail.com" userId="890bee11ac2559f8" providerId="LiveId" clId="{C0D3ABFC-DE5C-4118-8A9E-825306B0A136}" dt="2023-12-06T19:03:13.454" v="152" actId="164"/>
          <ac:spMkLst>
            <pc:docMk/>
            <pc:sldMk cId="3813695483" sldId="1283"/>
            <ac:spMk id="48" creationId="{5CEEBB6C-A2F5-457E-B6A1-AD172441451A}"/>
          </ac:spMkLst>
        </pc:spChg>
        <pc:spChg chg="mod topLvl">
          <ac:chgData name="padmashreereddy22@gmail.com" userId="890bee11ac2559f8" providerId="LiveId" clId="{C0D3ABFC-DE5C-4118-8A9E-825306B0A136}" dt="2023-12-06T19:03:13.454" v="152" actId="164"/>
          <ac:spMkLst>
            <pc:docMk/>
            <pc:sldMk cId="3813695483" sldId="1283"/>
            <ac:spMk id="49" creationId="{FDAA055C-77DD-4B17-B7F9-0CEC79915019}"/>
          </ac:spMkLst>
        </pc:spChg>
        <pc:spChg chg="mod topLvl">
          <ac:chgData name="padmashreereddy22@gmail.com" userId="890bee11ac2559f8" providerId="LiveId" clId="{C0D3ABFC-DE5C-4118-8A9E-825306B0A136}" dt="2023-12-06T19:03:13.454" v="152" actId="164"/>
          <ac:spMkLst>
            <pc:docMk/>
            <pc:sldMk cId="3813695483" sldId="1283"/>
            <ac:spMk id="50" creationId="{AF7085BD-3A06-4D0A-9429-AADEFD80E437}"/>
          </ac:spMkLst>
        </pc:spChg>
        <pc:spChg chg="mod topLvl">
          <ac:chgData name="padmashreereddy22@gmail.com" userId="890bee11ac2559f8" providerId="LiveId" clId="{C0D3ABFC-DE5C-4118-8A9E-825306B0A136}" dt="2023-12-06T19:03:13.454" v="152" actId="164"/>
          <ac:spMkLst>
            <pc:docMk/>
            <pc:sldMk cId="3813695483" sldId="1283"/>
            <ac:spMk id="51" creationId="{2BA5D7C1-9CC1-420B-A154-DBC60C92C0B0}"/>
          </ac:spMkLst>
        </pc:spChg>
        <pc:spChg chg="mod topLvl">
          <ac:chgData name="padmashreereddy22@gmail.com" userId="890bee11ac2559f8" providerId="LiveId" clId="{C0D3ABFC-DE5C-4118-8A9E-825306B0A136}" dt="2023-12-06T19:03:13.454" v="152" actId="164"/>
          <ac:spMkLst>
            <pc:docMk/>
            <pc:sldMk cId="3813695483" sldId="1283"/>
            <ac:spMk id="52" creationId="{CE241546-50C4-4115-B291-26629EC939E7}"/>
          </ac:spMkLst>
        </pc:spChg>
        <pc:spChg chg="mod topLvl">
          <ac:chgData name="padmashreereddy22@gmail.com" userId="890bee11ac2559f8" providerId="LiveId" clId="{C0D3ABFC-DE5C-4118-8A9E-825306B0A136}" dt="2023-12-06T18:56:03.988" v="49" actId="164"/>
          <ac:spMkLst>
            <pc:docMk/>
            <pc:sldMk cId="3813695483" sldId="1283"/>
            <ac:spMk id="54" creationId="{EFB74DB3-E814-4294-A9A2-359DB5300648}"/>
          </ac:spMkLst>
        </pc:spChg>
        <pc:spChg chg="mod topLvl">
          <ac:chgData name="padmashreereddy22@gmail.com" userId="890bee11ac2559f8" providerId="LiveId" clId="{C0D3ABFC-DE5C-4118-8A9E-825306B0A136}" dt="2023-12-06T17:58:12.597" v="20" actId="164"/>
          <ac:spMkLst>
            <pc:docMk/>
            <pc:sldMk cId="3813695483" sldId="1283"/>
            <ac:spMk id="58" creationId="{57C20A77-876F-4705-A496-7B6F2A624135}"/>
          </ac:spMkLst>
        </pc:spChg>
        <pc:spChg chg="mod">
          <ac:chgData name="padmashreereddy22@gmail.com" userId="890bee11ac2559f8" providerId="LiveId" clId="{C0D3ABFC-DE5C-4118-8A9E-825306B0A136}" dt="2023-12-06T19:00:17.545" v="113" actId="1076"/>
          <ac:spMkLst>
            <pc:docMk/>
            <pc:sldMk cId="3813695483" sldId="1283"/>
            <ac:spMk id="65" creationId="{54D1A08F-74E7-437B-83DB-0EA8F57D0328}"/>
          </ac:spMkLst>
        </pc:spChg>
        <pc:spChg chg="mod topLvl">
          <ac:chgData name="padmashreereddy22@gmail.com" userId="890bee11ac2559f8" providerId="LiveId" clId="{C0D3ABFC-DE5C-4118-8A9E-825306B0A136}" dt="2023-12-06T18:56:03.988" v="49" actId="164"/>
          <ac:spMkLst>
            <pc:docMk/>
            <pc:sldMk cId="3813695483" sldId="1283"/>
            <ac:spMk id="71" creationId="{35ED65A8-2A66-442C-95D8-556A4F37B137}"/>
          </ac:spMkLst>
        </pc:spChg>
        <pc:spChg chg="mod topLvl">
          <ac:chgData name="padmashreereddy22@gmail.com" userId="890bee11ac2559f8" providerId="LiveId" clId="{C0D3ABFC-DE5C-4118-8A9E-825306B0A136}" dt="2023-12-06T18:56:03.988" v="49" actId="164"/>
          <ac:spMkLst>
            <pc:docMk/>
            <pc:sldMk cId="3813695483" sldId="1283"/>
            <ac:spMk id="72" creationId="{92D2C79C-69D4-45A4-9CF8-9851343CE008}"/>
          </ac:spMkLst>
        </pc:spChg>
        <pc:spChg chg="mod topLvl">
          <ac:chgData name="padmashreereddy22@gmail.com" userId="890bee11ac2559f8" providerId="LiveId" clId="{C0D3ABFC-DE5C-4118-8A9E-825306B0A136}" dt="2023-12-06T18:56:03.988" v="49" actId="164"/>
          <ac:spMkLst>
            <pc:docMk/>
            <pc:sldMk cId="3813695483" sldId="1283"/>
            <ac:spMk id="74" creationId="{FF2EB05C-72EC-4C52-8564-2726F3B663D0}"/>
          </ac:spMkLst>
        </pc:spChg>
        <pc:spChg chg="mod topLvl">
          <ac:chgData name="padmashreereddy22@gmail.com" userId="890bee11ac2559f8" providerId="LiveId" clId="{C0D3ABFC-DE5C-4118-8A9E-825306B0A136}" dt="2023-12-06T18:56:03.988" v="49" actId="164"/>
          <ac:spMkLst>
            <pc:docMk/>
            <pc:sldMk cId="3813695483" sldId="1283"/>
            <ac:spMk id="77" creationId="{7FD1E4B4-A783-46DF-A746-AB3561824C56}"/>
          </ac:spMkLst>
        </pc:spChg>
        <pc:spChg chg="mod topLvl">
          <ac:chgData name="padmashreereddy22@gmail.com" userId="890bee11ac2559f8" providerId="LiveId" clId="{C0D3ABFC-DE5C-4118-8A9E-825306B0A136}" dt="2023-12-06T18:56:03.988" v="49" actId="164"/>
          <ac:spMkLst>
            <pc:docMk/>
            <pc:sldMk cId="3813695483" sldId="1283"/>
            <ac:spMk id="81" creationId="{1D2532A0-C87F-4D90-AFF7-B70E9DD3EC59}"/>
          </ac:spMkLst>
        </pc:spChg>
        <pc:spChg chg="mod topLvl">
          <ac:chgData name="padmashreereddy22@gmail.com" userId="890bee11ac2559f8" providerId="LiveId" clId="{C0D3ABFC-DE5C-4118-8A9E-825306B0A136}" dt="2023-12-06T17:58:12.597" v="20" actId="164"/>
          <ac:spMkLst>
            <pc:docMk/>
            <pc:sldMk cId="3813695483" sldId="1283"/>
            <ac:spMk id="87" creationId="{0CC886A0-CC24-4390-9E70-5CF1F75D733B}"/>
          </ac:spMkLst>
        </pc:spChg>
        <pc:spChg chg="mod topLvl">
          <ac:chgData name="padmashreereddy22@gmail.com" userId="890bee11ac2559f8" providerId="LiveId" clId="{C0D3ABFC-DE5C-4118-8A9E-825306B0A136}" dt="2023-12-06T19:03:13.454" v="152" actId="164"/>
          <ac:spMkLst>
            <pc:docMk/>
            <pc:sldMk cId="3813695483" sldId="1283"/>
            <ac:spMk id="131" creationId="{C3FF4DB1-6E2C-4E08-8B04-F15D83224A88}"/>
          </ac:spMkLst>
        </pc:spChg>
        <pc:spChg chg="mod topLvl">
          <ac:chgData name="padmashreereddy22@gmail.com" userId="890bee11ac2559f8" providerId="LiveId" clId="{C0D3ABFC-DE5C-4118-8A9E-825306B0A136}" dt="2023-12-06T19:03:13.454" v="152" actId="164"/>
          <ac:spMkLst>
            <pc:docMk/>
            <pc:sldMk cId="3813695483" sldId="1283"/>
            <ac:spMk id="132" creationId="{CF190A28-3DA7-4C00-8491-4D806D40C0A2}"/>
          </ac:spMkLst>
        </pc:spChg>
        <pc:spChg chg="mod topLvl">
          <ac:chgData name="padmashreereddy22@gmail.com" userId="890bee11ac2559f8" providerId="LiveId" clId="{C0D3ABFC-DE5C-4118-8A9E-825306B0A136}" dt="2023-12-06T19:03:13.454" v="152" actId="164"/>
          <ac:spMkLst>
            <pc:docMk/>
            <pc:sldMk cId="3813695483" sldId="1283"/>
            <ac:spMk id="133" creationId="{2EC83A8C-7EE2-4898-A6BF-3FC7C69FD08E}"/>
          </ac:spMkLst>
        </pc:spChg>
        <pc:grpChg chg="del">
          <ac:chgData name="padmashreereddy22@gmail.com" userId="890bee11ac2559f8" providerId="LiveId" clId="{C0D3ABFC-DE5C-4118-8A9E-825306B0A136}" dt="2023-12-06T17:57:44.960" v="13" actId="165"/>
          <ac:grpSpMkLst>
            <pc:docMk/>
            <pc:sldMk cId="3813695483" sldId="1283"/>
            <ac:grpSpMk id="6" creationId="{97404987-DB64-4FAB-9FAE-DDB2DA421910}"/>
          </ac:grpSpMkLst>
        </pc:grpChg>
        <pc:grpChg chg="del">
          <ac:chgData name="padmashreereddy22@gmail.com" userId="890bee11ac2559f8" providerId="LiveId" clId="{C0D3ABFC-DE5C-4118-8A9E-825306B0A136}" dt="2023-12-06T18:56:11.482" v="50" actId="165"/>
          <ac:grpSpMkLst>
            <pc:docMk/>
            <pc:sldMk cId="3813695483" sldId="1283"/>
            <ac:grpSpMk id="7" creationId="{D46F49E7-8E3F-450D-A85B-C278218A42B7}"/>
          </ac:grpSpMkLst>
        </pc:grpChg>
        <pc:grpChg chg="del">
          <ac:chgData name="padmashreereddy22@gmail.com" userId="890bee11ac2559f8" providerId="LiveId" clId="{C0D3ABFC-DE5C-4118-8A9E-825306B0A136}" dt="2023-12-06T18:55:23.558" v="40" actId="165"/>
          <ac:grpSpMkLst>
            <pc:docMk/>
            <pc:sldMk cId="3813695483" sldId="1283"/>
            <ac:grpSpMk id="8" creationId="{35EA2149-876A-49ED-8AD9-F029E4B463F7}"/>
          </ac:grpSpMkLst>
        </pc:grpChg>
        <pc:grpChg chg="add mod">
          <ac:chgData name="padmashreereddy22@gmail.com" userId="890bee11ac2559f8" providerId="LiveId" clId="{C0D3ABFC-DE5C-4118-8A9E-825306B0A136}" dt="2023-12-06T17:58:12.597" v="20" actId="164"/>
          <ac:grpSpMkLst>
            <pc:docMk/>
            <pc:sldMk cId="3813695483" sldId="1283"/>
            <ac:grpSpMk id="9" creationId="{BD98257A-09F1-41A7-802D-612792D7BEA8}"/>
          </ac:grpSpMkLst>
        </pc:grpChg>
        <pc:grpChg chg="add mod">
          <ac:chgData name="padmashreereddy22@gmail.com" userId="890bee11ac2559f8" providerId="LiveId" clId="{C0D3ABFC-DE5C-4118-8A9E-825306B0A136}" dt="2023-12-06T18:56:03.988" v="49" actId="164"/>
          <ac:grpSpMkLst>
            <pc:docMk/>
            <pc:sldMk cId="3813695483" sldId="1283"/>
            <ac:grpSpMk id="11" creationId="{31AC583A-E054-4EED-9B4B-31EB244C03DB}"/>
          </ac:grpSpMkLst>
        </pc:grpChg>
        <pc:grpChg chg="add mod">
          <ac:chgData name="padmashreereddy22@gmail.com" userId="890bee11ac2559f8" providerId="LiveId" clId="{C0D3ABFC-DE5C-4118-8A9E-825306B0A136}" dt="2023-12-06T19:03:13.454" v="152" actId="164"/>
          <ac:grpSpMkLst>
            <pc:docMk/>
            <pc:sldMk cId="3813695483" sldId="1283"/>
            <ac:grpSpMk id="13" creationId="{CA1135E1-6B77-45DF-9ABE-5AEC976C3880}"/>
          </ac:grpSpMkLst>
        </pc:grpChg>
        <pc:picChg chg="del mod topLvl">
          <ac:chgData name="padmashreereddy22@gmail.com" userId="890bee11ac2559f8" providerId="LiveId" clId="{C0D3ABFC-DE5C-4118-8A9E-825306B0A136}" dt="2023-12-06T17:57:47.767" v="14" actId="478"/>
          <ac:picMkLst>
            <pc:docMk/>
            <pc:sldMk cId="3813695483" sldId="1283"/>
            <ac:picMk id="41" creationId="{4B9916F3-C700-4A35-97B2-263D5BDC1CF3}"/>
          </ac:picMkLst>
        </pc:picChg>
        <pc:picChg chg="del mod topLvl">
          <ac:chgData name="padmashreereddy22@gmail.com" userId="890bee11ac2559f8" providerId="LiveId" clId="{C0D3ABFC-DE5C-4118-8A9E-825306B0A136}" dt="2023-12-06T19:02:03.151" v="135" actId="478"/>
          <ac:picMkLst>
            <pc:docMk/>
            <pc:sldMk cId="3813695483" sldId="1283"/>
            <ac:picMk id="55" creationId="{BE3EEFA5-C22D-4650-99C9-D862187AA776}"/>
          </ac:picMkLst>
        </pc:picChg>
        <pc:picChg chg="del mod topLvl">
          <ac:chgData name="padmashreereddy22@gmail.com" userId="890bee11ac2559f8" providerId="LiveId" clId="{C0D3ABFC-DE5C-4118-8A9E-825306B0A136}" dt="2023-12-06T19:02:03.755" v="136" actId="478"/>
          <ac:picMkLst>
            <pc:docMk/>
            <pc:sldMk cId="3813695483" sldId="1283"/>
            <ac:picMk id="59" creationId="{1AB566D4-A571-4684-BF6B-33F56E8429B6}"/>
          </ac:picMkLst>
        </pc:picChg>
        <pc:picChg chg="del mod topLvl">
          <ac:chgData name="padmashreereddy22@gmail.com" userId="890bee11ac2559f8" providerId="LiveId" clId="{C0D3ABFC-DE5C-4118-8A9E-825306B0A136}" dt="2023-12-06T19:02:04.359" v="137" actId="478"/>
          <ac:picMkLst>
            <pc:docMk/>
            <pc:sldMk cId="3813695483" sldId="1283"/>
            <ac:picMk id="61" creationId="{5F7BEC93-F7E5-429C-A804-3C47B1D0B4EF}"/>
          </ac:picMkLst>
        </pc:picChg>
        <pc:picChg chg="del mod topLvl">
          <ac:chgData name="padmashreereddy22@gmail.com" userId="890bee11ac2559f8" providerId="LiveId" clId="{C0D3ABFC-DE5C-4118-8A9E-825306B0A136}" dt="2023-12-06T18:55:26.281" v="41" actId="478"/>
          <ac:picMkLst>
            <pc:docMk/>
            <pc:sldMk cId="3813695483" sldId="1283"/>
            <ac:picMk id="62" creationId="{E134DD26-531C-4099-A6C7-146EF649E2AB}"/>
          </ac:picMkLst>
        </pc:picChg>
        <pc:picChg chg="del mod topLvl">
          <ac:chgData name="padmashreereddy22@gmail.com" userId="890bee11ac2559f8" providerId="LiveId" clId="{C0D3ABFC-DE5C-4118-8A9E-825306B0A136}" dt="2023-12-06T18:55:26.886" v="42" actId="478"/>
          <ac:picMkLst>
            <pc:docMk/>
            <pc:sldMk cId="3813695483" sldId="1283"/>
            <ac:picMk id="63" creationId="{8ACD56F1-5D26-49FF-A033-AD8B1CBF3FE3}"/>
          </ac:picMkLst>
        </pc:picChg>
        <pc:picChg chg="del">
          <ac:chgData name="padmashreereddy22@gmail.com" userId="890bee11ac2559f8" providerId="LiveId" clId="{C0D3ABFC-DE5C-4118-8A9E-825306B0A136}" dt="2023-12-06T18:59:25.286" v="94" actId="478"/>
          <ac:picMkLst>
            <pc:docMk/>
            <pc:sldMk cId="3813695483" sldId="1283"/>
            <ac:picMk id="64" creationId="{0367D7BC-110F-4B45-9D98-60FD9F69A11E}"/>
          </ac:picMkLst>
        </pc:picChg>
        <pc:picChg chg="add mod ord">
          <ac:chgData name="padmashreereddy22@gmail.com" userId="890bee11ac2559f8" providerId="LiveId" clId="{C0D3ABFC-DE5C-4118-8A9E-825306B0A136}" dt="2023-12-06T17:58:12.597" v="20" actId="164"/>
          <ac:picMkLst>
            <pc:docMk/>
            <pc:sldMk cId="3813695483" sldId="1283"/>
            <ac:picMk id="66" creationId="{3F330778-A736-4107-A2CE-928A9CD5DD13}"/>
          </ac:picMkLst>
        </pc:picChg>
        <pc:picChg chg="add mod ord">
          <ac:chgData name="padmashreereddy22@gmail.com" userId="890bee11ac2559f8" providerId="LiveId" clId="{C0D3ABFC-DE5C-4118-8A9E-825306B0A136}" dt="2023-12-06T18:56:03.988" v="49" actId="164"/>
          <ac:picMkLst>
            <pc:docMk/>
            <pc:sldMk cId="3813695483" sldId="1283"/>
            <ac:picMk id="67" creationId="{0EC868E9-033E-4A45-8334-2FCF292F7407}"/>
          </ac:picMkLst>
        </pc:picChg>
        <pc:picChg chg="add mod ord">
          <ac:chgData name="padmashreereddy22@gmail.com" userId="890bee11ac2559f8" providerId="LiveId" clId="{C0D3ABFC-DE5C-4118-8A9E-825306B0A136}" dt="2023-12-06T18:56:03.988" v="49" actId="164"/>
          <ac:picMkLst>
            <pc:docMk/>
            <pc:sldMk cId="3813695483" sldId="1283"/>
            <ac:picMk id="68" creationId="{67F0B659-635E-4B5A-BF5C-892D0C49B84E}"/>
          </ac:picMkLst>
        </pc:picChg>
        <pc:picChg chg="add mod ord">
          <ac:chgData name="padmashreereddy22@gmail.com" userId="890bee11ac2559f8" providerId="LiveId" clId="{C0D3ABFC-DE5C-4118-8A9E-825306B0A136}" dt="2023-12-06T18:59:46.117" v="103" actId="167"/>
          <ac:picMkLst>
            <pc:docMk/>
            <pc:sldMk cId="3813695483" sldId="1283"/>
            <ac:picMk id="69" creationId="{5CBCA00F-A35C-495E-B562-AA21D703C4CA}"/>
          </ac:picMkLst>
        </pc:picChg>
        <pc:picChg chg="add mod ord">
          <ac:chgData name="padmashreereddy22@gmail.com" userId="890bee11ac2559f8" providerId="LiveId" clId="{C0D3ABFC-DE5C-4118-8A9E-825306B0A136}" dt="2023-12-06T19:03:13.454" v="152" actId="164"/>
          <ac:picMkLst>
            <pc:docMk/>
            <pc:sldMk cId="3813695483" sldId="1283"/>
            <ac:picMk id="70" creationId="{14FA0480-039C-4D8D-80D8-5F92F81C127C}"/>
          </ac:picMkLst>
        </pc:picChg>
        <pc:picChg chg="add mod ord">
          <ac:chgData name="padmashreereddy22@gmail.com" userId="890bee11ac2559f8" providerId="LiveId" clId="{C0D3ABFC-DE5C-4118-8A9E-825306B0A136}" dt="2023-12-06T19:03:13.454" v="152" actId="164"/>
          <ac:picMkLst>
            <pc:docMk/>
            <pc:sldMk cId="3813695483" sldId="1283"/>
            <ac:picMk id="73" creationId="{2D778390-C201-4839-85DF-8839A7FA9403}"/>
          </ac:picMkLst>
        </pc:picChg>
        <pc:picChg chg="add mod ord">
          <ac:chgData name="padmashreereddy22@gmail.com" userId="890bee11ac2559f8" providerId="LiveId" clId="{C0D3ABFC-DE5C-4118-8A9E-825306B0A136}" dt="2023-12-06T19:03:13.454" v="152" actId="164"/>
          <ac:picMkLst>
            <pc:docMk/>
            <pc:sldMk cId="3813695483" sldId="1283"/>
            <ac:picMk id="75" creationId="{5B29E19A-1833-46F0-B141-DFDDEBCBF5D6}"/>
          </ac:picMkLst>
        </pc:picChg>
      </pc:sldChg>
      <pc:sldChg chg="addSp delSp modSp mod modAnim">
        <pc:chgData name="padmashreereddy22@gmail.com" userId="890bee11ac2559f8" providerId="LiveId" clId="{C0D3ABFC-DE5C-4118-8A9E-825306B0A136}" dt="2023-12-06T19:05:09.987" v="167" actId="20577"/>
        <pc:sldMkLst>
          <pc:docMk/>
          <pc:sldMk cId="4266114158" sldId="1292"/>
        </pc:sldMkLst>
        <pc:spChg chg="mod topLvl">
          <ac:chgData name="padmashreereddy22@gmail.com" userId="890bee11ac2559f8" providerId="LiveId" clId="{C0D3ABFC-DE5C-4118-8A9E-825306B0A136}" dt="2023-12-06T19:03:50.794" v="159" actId="164"/>
          <ac:spMkLst>
            <pc:docMk/>
            <pc:sldMk cId="4266114158" sldId="1292"/>
            <ac:spMk id="17" creationId="{E592A2CB-2995-4A13-99F2-0E4D1CD9827E}"/>
          </ac:spMkLst>
        </pc:spChg>
        <pc:spChg chg="mod topLvl">
          <ac:chgData name="padmashreereddy22@gmail.com" userId="890bee11ac2559f8" providerId="LiveId" clId="{C0D3ABFC-DE5C-4118-8A9E-825306B0A136}" dt="2023-12-06T19:03:50.794" v="159" actId="164"/>
          <ac:spMkLst>
            <pc:docMk/>
            <pc:sldMk cId="4266114158" sldId="1292"/>
            <ac:spMk id="18" creationId="{0DDEFB4A-D2AC-4E83-A4A7-4AEABB922A02}"/>
          </ac:spMkLst>
        </pc:spChg>
        <pc:spChg chg="mod topLvl">
          <ac:chgData name="padmashreereddy22@gmail.com" userId="890bee11ac2559f8" providerId="LiveId" clId="{C0D3ABFC-DE5C-4118-8A9E-825306B0A136}" dt="2023-12-06T19:03:50.794" v="159" actId="164"/>
          <ac:spMkLst>
            <pc:docMk/>
            <pc:sldMk cId="4266114158" sldId="1292"/>
            <ac:spMk id="19" creationId="{CA578A3B-FD6D-4C2D-A185-4870EF5A6047}"/>
          </ac:spMkLst>
        </pc:spChg>
        <pc:spChg chg="mod topLvl">
          <ac:chgData name="padmashreereddy22@gmail.com" userId="890bee11ac2559f8" providerId="LiveId" clId="{C0D3ABFC-DE5C-4118-8A9E-825306B0A136}" dt="2023-12-06T19:03:50.794" v="159" actId="164"/>
          <ac:spMkLst>
            <pc:docMk/>
            <pc:sldMk cId="4266114158" sldId="1292"/>
            <ac:spMk id="23" creationId="{D2E4B847-B4C9-4FB0-905A-08D834D9E6CF}"/>
          </ac:spMkLst>
        </pc:spChg>
        <pc:spChg chg="mod topLvl">
          <ac:chgData name="padmashreereddy22@gmail.com" userId="890bee11ac2559f8" providerId="LiveId" clId="{C0D3ABFC-DE5C-4118-8A9E-825306B0A136}" dt="2023-12-06T19:03:50.794" v="159" actId="164"/>
          <ac:spMkLst>
            <pc:docMk/>
            <pc:sldMk cId="4266114158" sldId="1292"/>
            <ac:spMk id="24" creationId="{5520ABFF-3EE4-49BA-BC2E-CD3CDD71D7CF}"/>
          </ac:spMkLst>
        </pc:spChg>
        <pc:spChg chg="mod topLvl">
          <ac:chgData name="padmashreereddy22@gmail.com" userId="890bee11ac2559f8" providerId="LiveId" clId="{C0D3ABFC-DE5C-4118-8A9E-825306B0A136}" dt="2023-12-06T19:03:50.794" v="159" actId="164"/>
          <ac:spMkLst>
            <pc:docMk/>
            <pc:sldMk cId="4266114158" sldId="1292"/>
            <ac:spMk id="25" creationId="{4E8D19D3-69B8-408D-A039-BD9849DEDEA3}"/>
          </ac:spMkLst>
        </pc:spChg>
        <pc:spChg chg="mod">
          <ac:chgData name="padmashreereddy22@gmail.com" userId="890bee11ac2559f8" providerId="LiveId" clId="{C0D3ABFC-DE5C-4118-8A9E-825306B0A136}" dt="2023-12-06T18:58:48.122" v="87" actId="1076"/>
          <ac:spMkLst>
            <pc:docMk/>
            <pc:sldMk cId="4266114158" sldId="1292"/>
            <ac:spMk id="36" creationId="{5D1710C6-DA36-442E-9254-99F82D7F771C}"/>
          </ac:spMkLst>
        </pc:spChg>
        <pc:spChg chg="mod">
          <ac:chgData name="padmashreereddy22@gmail.com" userId="890bee11ac2559f8" providerId="LiveId" clId="{C0D3ABFC-DE5C-4118-8A9E-825306B0A136}" dt="2023-12-06T18:58:44.209" v="85" actId="1076"/>
          <ac:spMkLst>
            <pc:docMk/>
            <pc:sldMk cId="4266114158" sldId="1292"/>
            <ac:spMk id="37" creationId="{AB0C48DF-2092-4258-A390-06EA7EDDB7A6}"/>
          </ac:spMkLst>
        </pc:spChg>
        <pc:spChg chg="mod">
          <ac:chgData name="padmashreereddy22@gmail.com" userId="890bee11ac2559f8" providerId="LiveId" clId="{C0D3ABFC-DE5C-4118-8A9E-825306B0A136}" dt="2023-12-06T19:05:04.962" v="165" actId="1076"/>
          <ac:spMkLst>
            <pc:docMk/>
            <pc:sldMk cId="4266114158" sldId="1292"/>
            <ac:spMk id="42" creationId="{724ED64B-D39F-4397-AAF8-19F01E8A64C9}"/>
          </ac:spMkLst>
        </pc:spChg>
        <pc:spChg chg="mod">
          <ac:chgData name="padmashreereddy22@gmail.com" userId="890bee11ac2559f8" providerId="LiveId" clId="{C0D3ABFC-DE5C-4118-8A9E-825306B0A136}" dt="2023-12-06T19:05:09.987" v="167" actId="20577"/>
          <ac:spMkLst>
            <pc:docMk/>
            <pc:sldMk cId="4266114158" sldId="1292"/>
            <ac:spMk id="46" creationId="{07FF9E87-92A9-4380-892C-06718850CD52}"/>
          </ac:spMkLst>
        </pc:spChg>
        <pc:spChg chg="add mod">
          <ac:chgData name="padmashreereddy22@gmail.com" userId="890bee11ac2559f8" providerId="LiveId" clId="{C0D3ABFC-DE5C-4118-8A9E-825306B0A136}" dt="2023-12-06T19:00:08.509" v="112" actId="1076"/>
          <ac:spMkLst>
            <pc:docMk/>
            <pc:sldMk cId="4266114158" sldId="1292"/>
            <ac:spMk id="56" creationId="{E759CCF0-DA8C-4527-8F10-8061F817D46E}"/>
          </ac:spMkLst>
        </pc:spChg>
        <pc:grpChg chg="del">
          <ac:chgData name="padmashreereddy22@gmail.com" userId="890bee11ac2559f8" providerId="LiveId" clId="{C0D3ABFC-DE5C-4118-8A9E-825306B0A136}" dt="2023-12-06T18:57:46.583" v="66" actId="165"/>
          <ac:grpSpMkLst>
            <pc:docMk/>
            <pc:sldMk cId="4266114158" sldId="1292"/>
            <ac:grpSpMk id="43" creationId="{3A5187AD-C441-43E8-8A5E-3FEB3D494E31}"/>
          </ac:grpSpMkLst>
        </pc:grpChg>
        <pc:grpChg chg="add mod ord">
          <ac:chgData name="padmashreereddy22@gmail.com" userId="890bee11ac2559f8" providerId="LiveId" clId="{C0D3ABFC-DE5C-4118-8A9E-825306B0A136}" dt="2023-12-06T19:04:32.413" v="162" actId="1076"/>
          <ac:grpSpMkLst>
            <pc:docMk/>
            <pc:sldMk cId="4266114158" sldId="1292"/>
            <ac:grpSpMk id="57" creationId="{CC4D2782-C389-4DED-8477-F01D35B4D1D9}"/>
          </ac:grpSpMkLst>
        </pc:grpChg>
        <pc:picChg chg="del mod topLvl">
          <ac:chgData name="padmashreereddy22@gmail.com" userId="890bee11ac2559f8" providerId="LiveId" clId="{C0D3ABFC-DE5C-4118-8A9E-825306B0A136}" dt="2023-12-06T18:57:49.251" v="67" actId="478"/>
          <ac:picMkLst>
            <pc:docMk/>
            <pc:sldMk cId="4266114158" sldId="1292"/>
            <ac:picMk id="47" creationId="{2D3526DD-94A1-4DE4-8146-C94F9AE6397E}"/>
          </ac:picMkLst>
        </pc:picChg>
        <pc:picChg chg="del mod topLvl">
          <ac:chgData name="padmashreereddy22@gmail.com" userId="890bee11ac2559f8" providerId="LiveId" clId="{C0D3ABFC-DE5C-4118-8A9E-825306B0A136}" dt="2023-12-06T18:58:18.841" v="76" actId="478"/>
          <ac:picMkLst>
            <pc:docMk/>
            <pc:sldMk cId="4266114158" sldId="1292"/>
            <ac:picMk id="48" creationId="{8BE42422-4518-4DD9-BD3A-0048C59B6D01}"/>
          </ac:picMkLst>
        </pc:picChg>
        <pc:picChg chg="del mod topLvl">
          <ac:chgData name="padmashreereddy22@gmail.com" userId="890bee11ac2559f8" providerId="LiveId" clId="{C0D3ABFC-DE5C-4118-8A9E-825306B0A136}" dt="2023-12-06T18:58:24.180" v="79" actId="478"/>
          <ac:picMkLst>
            <pc:docMk/>
            <pc:sldMk cId="4266114158" sldId="1292"/>
            <ac:picMk id="49" creationId="{18C2EA55-040E-48BA-9A27-117EB4802ABA}"/>
          </ac:picMkLst>
        </pc:picChg>
        <pc:picChg chg="del">
          <ac:chgData name="padmashreereddy22@gmail.com" userId="890bee11ac2559f8" providerId="LiveId" clId="{C0D3ABFC-DE5C-4118-8A9E-825306B0A136}" dt="2023-12-06T18:59:15.071" v="90" actId="478"/>
          <ac:picMkLst>
            <pc:docMk/>
            <pc:sldMk cId="4266114158" sldId="1292"/>
            <ac:picMk id="50" creationId="{B0750BC6-7F8A-4ED4-9D45-9EFC1F3D5A59}"/>
          </ac:picMkLst>
        </pc:picChg>
        <pc:picChg chg="add mod ord">
          <ac:chgData name="padmashreereddy22@gmail.com" userId="890bee11ac2559f8" providerId="LiveId" clId="{C0D3ABFC-DE5C-4118-8A9E-825306B0A136}" dt="2023-12-06T19:03:50.794" v="159" actId="164"/>
          <ac:picMkLst>
            <pc:docMk/>
            <pc:sldMk cId="4266114158" sldId="1292"/>
            <ac:picMk id="52" creationId="{50D0CDB5-C7C3-4736-9D4F-FA7F245BDE5A}"/>
          </ac:picMkLst>
        </pc:picChg>
        <pc:picChg chg="add mod ord">
          <ac:chgData name="padmashreereddy22@gmail.com" userId="890bee11ac2559f8" providerId="LiveId" clId="{C0D3ABFC-DE5C-4118-8A9E-825306B0A136}" dt="2023-12-06T19:03:50.794" v="159" actId="164"/>
          <ac:picMkLst>
            <pc:docMk/>
            <pc:sldMk cId="4266114158" sldId="1292"/>
            <ac:picMk id="53" creationId="{2045D092-FCCC-4478-89A7-4DE3BB1833E0}"/>
          </ac:picMkLst>
        </pc:picChg>
        <pc:picChg chg="add mod ord">
          <ac:chgData name="padmashreereddy22@gmail.com" userId="890bee11ac2559f8" providerId="LiveId" clId="{C0D3ABFC-DE5C-4118-8A9E-825306B0A136}" dt="2023-12-06T19:03:50.794" v="159" actId="164"/>
          <ac:picMkLst>
            <pc:docMk/>
            <pc:sldMk cId="4266114158" sldId="1292"/>
            <ac:picMk id="54" creationId="{D1C9DE12-5616-421E-B492-5409A5E19006}"/>
          </ac:picMkLst>
        </pc:picChg>
        <pc:picChg chg="add mod">
          <ac:chgData name="padmashreereddy22@gmail.com" userId="890bee11ac2559f8" providerId="LiveId" clId="{C0D3ABFC-DE5C-4118-8A9E-825306B0A136}" dt="2023-12-06T18:59:20.755" v="93" actId="14100"/>
          <ac:picMkLst>
            <pc:docMk/>
            <pc:sldMk cId="4266114158" sldId="1292"/>
            <ac:picMk id="55" creationId="{714DB51B-2E8A-4AC8-BC64-7273E061132E}"/>
          </ac:picMkLst>
        </pc:picChg>
      </pc:sldChg>
      <pc:sldChg chg="addSp delSp modSp new add del mod">
        <pc:chgData name="padmashreereddy22@gmail.com" userId="890bee11ac2559f8" providerId="LiveId" clId="{C0D3ABFC-DE5C-4118-8A9E-825306B0A136}" dt="2023-12-06T19:05:26.730" v="168" actId="47"/>
        <pc:sldMkLst>
          <pc:docMk/>
          <pc:sldMk cId="644581256" sldId="1293"/>
        </pc:sldMkLst>
        <pc:picChg chg="add del mod modCrop">
          <ac:chgData name="padmashreereddy22@gmail.com" userId="890bee11ac2559f8" providerId="LiveId" clId="{C0D3ABFC-DE5C-4118-8A9E-825306B0A136}" dt="2023-12-06T17:58:15.430" v="21" actId="478"/>
          <ac:picMkLst>
            <pc:docMk/>
            <pc:sldMk cId="644581256" sldId="1293"/>
            <ac:picMk id="4" creationId="{023693A0-15D3-4180-97E8-A8FD6A53503F}"/>
          </ac:picMkLst>
        </pc:picChg>
        <pc:picChg chg="add del mod modCrop">
          <ac:chgData name="padmashreereddy22@gmail.com" userId="890bee11ac2559f8" providerId="LiveId" clId="{C0D3ABFC-DE5C-4118-8A9E-825306B0A136}" dt="2023-12-06T19:01:55.603" v="134" actId="21"/>
          <ac:picMkLst>
            <pc:docMk/>
            <pc:sldMk cId="644581256" sldId="1293"/>
            <ac:picMk id="6" creationId="{5C91884D-2966-4C90-8B40-9BE3CEC0CFBE}"/>
          </ac:picMkLst>
        </pc:picChg>
        <pc:picChg chg="add del mod">
          <ac:chgData name="padmashreereddy22@gmail.com" userId="890bee11ac2559f8" providerId="LiveId" clId="{C0D3ABFC-DE5C-4118-8A9E-825306B0A136}" dt="2023-12-06T18:53:53.256" v="26" actId="478"/>
          <ac:picMkLst>
            <pc:docMk/>
            <pc:sldMk cId="644581256" sldId="1293"/>
            <ac:picMk id="8" creationId="{B284B8AA-638C-4DBE-8AC5-4B9D8387AB6D}"/>
          </ac:picMkLst>
        </pc:picChg>
        <pc:picChg chg="add del mod modCrop">
          <ac:chgData name="padmashreereddy22@gmail.com" userId="890bee11ac2559f8" providerId="LiveId" clId="{C0D3ABFC-DE5C-4118-8A9E-825306B0A136}" dt="2023-12-06T18:57:35.086" v="63" actId="21"/>
          <ac:picMkLst>
            <pc:docMk/>
            <pc:sldMk cId="644581256" sldId="1293"/>
            <ac:picMk id="10" creationId="{C0FB7994-3330-4011-9292-88C2E1FDEE24}"/>
          </ac:picMkLst>
        </pc:picChg>
        <pc:picChg chg="add del mod modCrop">
          <ac:chgData name="padmashreereddy22@gmail.com" userId="890bee11ac2559f8" providerId="LiveId" clId="{C0D3ABFC-DE5C-4118-8A9E-825306B0A136}" dt="2023-12-06T18:55:17.767" v="39" actId="21"/>
          <ac:picMkLst>
            <pc:docMk/>
            <pc:sldMk cId="644581256" sldId="1293"/>
            <ac:picMk id="12" creationId="{DCB1836C-66C9-4043-B0F5-99FC31288693}"/>
          </ac:picMkLst>
        </pc:picChg>
        <pc:picChg chg="add del mod modCrop">
          <ac:chgData name="padmashreereddy22@gmail.com" userId="890bee11ac2559f8" providerId="LiveId" clId="{C0D3ABFC-DE5C-4118-8A9E-825306B0A136}" dt="2023-12-06T18:55:17.767" v="39" actId="21"/>
          <ac:picMkLst>
            <pc:docMk/>
            <pc:sldMk cId="644581256" sldId="1293"/>
            <ac:picMk id="13" creationId="{9BEB27FD-EA36-49F7-BA4F-CEA6671F2454}"/>
          </ac:picMkLst>
        </pc:picChg>
        <pc:picChg chg="add del mod modCrop">
          <ac:chgData name="padmashreereddy22@gmail.com" userId="890bee11ac2559f8" providerId="LiveId" clId="{C0D3ABFC-DE5C-4118-8A9E-825306B0A136}" dt="2023-12-06T18:57:35.086" v="63" actId="21"/>
          <ac:picMkLst>
            <pc:docMk/>
            <pc:sldMk cId="644581256" sldId="1293"/>
            <ac:picMk id="14" creationId="{B03AB61C-C7C3-4161-9A71-FDFF94B88582}"/>
          </ac:picMkLst>
        </pc:picChg>
        <pc:picChg chg="add del mod modCrop">
          <ac:chgData name="padmashreereddy22@gmail.com" userId="890bee11ac2559f8" providerId="LiveId" clId="{C0D3ABFC-DE5C-4118-8A9E-825306B0A136}" dt="2023-12-06T18:57:35.086" v="63" actId="21"/>
          <ac:picMkLst>
            <pc:docMk/>
            <pc:sldMk cId="644581256" sldId="1293"/>
            <ac:picMk id="15" creationId="{85E8A197-F15C-4DFB-9D7F-096EB892C550}"/>
          </ac:picMkLst>
        </pc:picChg>
        <pc:picChg chg="add del mod modCrop">
          <ac:chgData name="padmashreereddy22@gmail.com" userId="890bee11ac2559f8" providerId="LiveId" clId="{C0D3ABFC-DE5C-4118-8A9E-825306B0A136}" dt="2023-12-06T19:01:55.603" v="134" actId="21"/>
          <ac:picMkLst>
            <pc:docMk/>
            <pc:sldMk cId="644581256" sldId="1293"/>
            <ac:picMk id="16" creationId="{3D386D5F-6AE2-4C40-8521-92F0C3549322}"/>
          </ac:picMkLst>
        </pc:picChg>
        <pc:picChg chg="add del mod modCrop">
          <ac:chgData name="padmashreereddy22@gmail.com" userId="890bee11ac2559f8" providerId="LiveId" clId="{C0D3ABFC-DE5C-4118-8A9E-825306B0A136}" dt="2023-12-06T19:01:55.603" v="134" actId="21"/>
          <ac:picMkLst>
            <pc:docMk/>
            <pc:sldMk cId="644581256" sldId="1293"/>
            <ac:picMk id="17" creationId="{2832DD98-4609-4EA8-BC16-6238A89E37E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189A7-E658-472D-88B3-8995C3F0F598}" type="doc">
      <dgm:prSet loTypeId="urn:microsoft.com/office/officeart/2005/8/layout/process3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7BDA7D-0750-4083-90A0-D0D02CCD30E3}">
      <dgm:prSet phldrT="[Text]" custT="1"/>
      <dgm:spPr>
        <a:solidFill>
          <a:srgbClr val="66FF66"/>
        </a:solidFill>
        <a:ln>
          <a:solidFill>
            <a:srgbClr val="92D050"/>
          </a:solidFill>
        </a:ln>
      </dgm:spPr>
      <dgm:t>
        <a:bodyPr/>
        <a:lstStyle/>
        <a:p>
          <a:pPr algn="ctr"/>
          <a:r>
            <a: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1</a:t>
          </a:r>
        </a:p>
      </dgm:t>
    </dgm:pt>
    <dgm:pt modelId="{27E07CA4-6632-4486-BF98-F47279E3C5DD}" type="parTrans" cxnId="{118E0E14-F0E0-420D-9487-CD852CFA62CE}">
      <dgm:prSet/>
      <dgm:spPr/>
      <dgm:t>
        <a:bodyPr/>
        <a:lstStyle/>
        <a:p>
          <a:endParaRPr lang="en-US"/>
        </a:p>
      </dgm:t>
    </dgm:pt>
    <dgm:pt modelId="{72F0D0DA-2551-41D1-BDDA-F71D76E5A99B}" type="sibTrans" cxnId="{118E0E14-F0E0-420D-9487-CD852CFA62CE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058621C3-9E43-4194-93F9-FB5D0896F65F}">
      <dgm:prSet phldrT="[Text]"/>
      <dgm:spPr/>
      <dgm:t>
        <a:bodyPr/>
        <a:lstStyle/>
        <a:p>
          <a:r>
            <a:rPr lang="en-US"/>
            <a:t>Literature reading</a:t>
          </a:r>
        </a:p>
      </dgm:t>
    </dgm:pt>
    <dgm:pt modelId="{A003FB58-DD39-403D-AF8F-4D86087E72FB}" type="parTrans" cxnId="{033729D3-BF0F-4EF4-8804-5A858C341652}">
      <dgm:prSet/>
      <dgm:spPr/>
      <dgm:t>
        <a:bodyPr/>
        <a:lstStyle/>
        <a:p>
          <a:endParaRPr lang="en-US"/>
        </a:p>
      </dgm:t>
    </dgm:pt>
    <dgm:pt modelId="{4E135E4D-EE48-4F52-868D-67E26593D6AB}" type="sibTrans" cxnId="{033729D3-BF0F-4EF4-8804-5A858C341652}">
      <dgm:prSet/>
      <dgm:spPr/>
      <dgm:t>
        <a:bodyPr/>
        <a:lstStyle/>
        <a:p>
          <a:endParaRPr lang="en-US"/>
        </a:p>
      </dgm:t>
    </dgm:pt>
    <dgm:pt modelId="{62D01F1F-D9A5-4A35-B60D-FF2A4745A729}">
      <dgm:prSet phldrT="[Text]" custT="1"/>
      <dgm:spPr>
        <a:solidFill>
          <a:srgbClr val="66FF66"/>
        </a:solidFill>
        <a:ln>
          <a:solidFill>
            <a:srgbClr val="92D050"/>
          </a:solidFill>
        </a:ln>
      </dgm:spPr>
      <dgm:t>
        <a:bodyPr/>
        <a:lstStyle/>
        <a:p>
          <a:pPr algn="ctr"/>
          <a:r>
            <a:rPr lang="en-US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3</a:t>
          </a:r>
        </a:p>
      </dgm:t>
    </dgm:pt>
    <dgm:pt modelId="{DF67DE6A-FBA8-4B02-93B5-0E63D2044629}" type="parTrans" cxnId="{A546FF60-2105-4005-8ED0-94CB82314112}">
      <dgm:prSet/>
      <dgm:spPr/>
      <dgm:t>
        <a:bodyPr/>
        <a:lstStyle/>
        <a:p>
          <a:endParaRPr lang="en-US"/>
        </a:p>
      </dgm:t>
    </dgm:pt>
    <dgm:pt modelId="{8746DAC8-8CAF-4B29-AB84-F31F7DE7318D}" type="sibTrans" cxnId="{A546FF60-2105-4005-8ED0-94CB82314112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49DDB158-6AC3-4EA4-A02C-2EC797B07BBB}">
      <dgm:prSet phldrT="[Text]"/>
      <dgm:spPr/>
      <dgm:t>
        <a:bodyPr/>
        <a:lstStyle/>
        <a:p>
          <a:endParaRPr lang="en-US"/>
        </a:p>
      </dgm:t>
    </dgm:pt>
    <dgm:pt modelId="{846524AE-7FAB-490E-AF20-7CADB205A7FD}" type="parTrans" cxnId="{2FD30753-843E-41DD-9079-58E14627E026}">
      <dgm:prSet/>
      <dgm:spPr/>
      <dgm:t>
        <a:bodyPr/>
        <a:lstStyle/>
        <a:p>
          <a:endParaRPr lang="en-US"/>
        </a:p>
      </dgm:t>
    </dgm:pt>
    <dgm:pt modelId="{FBFBE359-D7DC-4E2D-9B94-EF505C6C0DF8}" type="sibTrans" cxnId="{2FD30753-843E-41DD-9079-58E14627E026}">
      <dgm:prSet/>
      <dgm:spPr/>
      <dgm:t>
        <a:bodyPr/>
        <a:lstStyle/>
        <a:p>
          <a:endParaRPr lang="en-US"/>
        </a:p>
      </dgm:t>
    </dgm:pt>
    <dgm:pt modelId="{D5B9C56E-0440-4599-85B9-676DE16909B0}">
      <dgm:prSet phldrT="[Text]"/>
      <dgm:spPr/>
      <dgm:t>
        <a:bodyPr/>
        <a:lstStyle/>
        <a:p>
          <a:r>
            <a:rPr lang="en-US"/>
            <a:t>Implementation,  Reinterpretation  of IRS models</a:t>
          </a:r>
        </a:p>
      </dgm:t>
    </dgm:pt>
    <dgm:pt modelId="{267A7358-FF78-4447-92D5-E823F8BD6E53}" type="parTrans" cxnId="{6DBE97A5-0246-439F-AC92-AC0C35E56105}">
      <dgm:prSet/>
      <dgm:spPr/>
      <dgm:t>
        <a:bodyPr/>
        <a:lstStyle/>
        <a:p>
          <a:endParaRPr lang="en-US"/>
        </a:p>
      </dgm:t>
    </dgm:pt>
    <dgm:pt modelId="{355FBE6A-BD6F-42FB-9601-93EB97F47AD7}" type="sibTrans" cxnId="{6DBE97A5-0246-439F-AC92-AC0C35E56105}">
      <dgm:prSet/>
      <dgm:spPr/>
      <dgm:t>
        <a:bodyPr/>
        <a:lstStyle/>
        <a:p>
          <a:endParaRPr lang="en-US"/>
        </a:p>
      </dgm:t>
    </dgm:pt>
    <dgm:pt modelId="{7207711F-EB9C-4287-9EAF-8C36667B6B45}">
      <dgm:prSet/>
      <dgm:spPr>
        <a:solidFill>
          <a:srgbClr val="66FF66"/>
        </a:solidFill>
        <a:ln>
          <a:solidFill>
            <a:srgbClr val="92D050"/>
          </a:solidFill>
        </a:ln>
      </dgm:spPr>
      <dgm:t>
        <a:bodyPr/>
        <a:lstStyle/>
        <a:p>
          <a:pPr algn="ctr"/>
          <a:r>
            <a: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4</a:t>
          </a:r>
        </a:p>
      </dgm:t>
    </dgm:pt>
    <dgm:pt modelId="{BE16A7CA-BA70-4991-91FE-F08849EFBE27}" type="parTrans" cxnId="{B8C520C1-24EA-4AD8-A04F-3A2007AEAB4E}">
      <dgm:prSet/>
      <dgm:spPr/>
      <dgm:t>
        <a:bodyPr/>
        <a:lstStyle/>
        <a:p>
          <a:endParaRPr lang="en-US"/>
        </a:p>
      </dgm:t>
    </dgm:pt>
    <dgm:pt modelId="{FD8BD403-BAB7-4A5E-A668-418623CD3E08}" type="sibTrans" cxnId="{B8C520C1-24EA-4AD8-A04F-3A2007AEAB4E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A97520F5-95AE-4E55-A60B-088BD0490D2E}">
      <dgm:prSet/>
      <dgm:spPr/>
      <dgm:t>
        <a:bodyPr/>
        <a:lstStyle/>
        <a:p>
          <a:endParaRPr lang="en-US"/>
        </a:p>
      </dgm:t>
    </dgm:pt>
    <dgm:pt modelId="{092C3B49-A44A-4946-BC3D-E1C6C582E890}" type="parTrans" cxnId="{83203A48-B1E4-4A5D-8062-102AFD38E46F}">
      <dgm:prSet/>
      <dgm:spPr/>
      <dgm:t>
        <a:bodyPr/>
        <a:lstStyle/>
        <a:p>
          <a:endParaRPr lang="en-US"/>
        </a:p>
      </dgm:t>
    </dgm:pt>
    <dgm:pt modelId="{B2488C82-7588-4D26-B409-0CC58C714FC6}" type="sibTrans" cxnId="{83203A48-B1E4-4A5D-8062-102AFD38E46F}">
      <dgm:prSet/>
      <dgm:spPr/>
      <dgm:t>
        <a:bodyPr/>
        <a:lstStyle/>
        <a:p>
          <a:endParaRPr lang="en-US"/>
        </a:p>
      </dgm:t>
    </dgm:pt>
    <dgm:pt modelId="{FC8D3ACB-1744-40A1-9291-CD04F72FDF99}">
      <dgm:prSet phldrT="[Text]"/>
      <dgm:spPr/>
      <dgm:t>
        <a:bodyPr/>
        <a:lstStyle/>
        <a:p>
          <a:r>
            <a:rPr lang="en-US"/>
            <a:t>Familiarization with a thesis template</a:t>
          </a:r>
        </a:p>
      </dgm:t>
    </dgm:pt>
    <dgm:pt modelId="{052DF570-9B42-43FD-AA5F-C1E2DE44EADE}" type="parTrans" cxnId="{646F28E5-54FD-4B04-84D0-8A9638306DE2}">
      <dgm:prSet/>
      <dgm:spPr/>
      <dgm:t>
        <a:bodyPr/>
        <a:lstStyle/>
        <a:p>
          <a:endParaRPr lang="en-US"/>
        </a:p>
      </dgm:t>
    </dgm:pt>
    <dgm:pt modelId="{38256115-94F5-4CD3-BD0F-79616C0395A0}" type="sibTrans" cxnId="{646F28E5-54FD-4B04-84D0-8A9638306DE2}">
      <dgm:prSet/>
      <dgm:spPr/>
      <dgm:t>
        <a:bodyPr/>
        <a:lstStyle/>
        <a:p>
          <a:endParaRPr lang="en-US"/>
        </a:p>
      </dgm:t>
    </dgm:pt>
    <dgm:pt modelId="{F370590B-DCC1-498C-9153-8762BD5C6059}">
      <dgm:prSet phldrT="[Text]"/>
      <dgm:spPr/>
      <dgm:t>
        <a:bodyPr/>
        <a:lstStyle/>
        <a:p>
          <a:r>
            <a:rPr lang="en-US"/>
            <a:t>Preparation of kickoff presentation</a:t>
          </a:r>
        </a:p>
      </dgm:t>
    </dgm:pt>
    <dgm:pt modelId="{A0BCE7E2-9511-452A-9C8A-7C5D38200AA6}" type="parTrans" cxnId="{8472DE52-D894-458F-ACD9-D4BBDE6916A9}">
      <dgm:prSet/>
      <dgm:spPr/>
      <dgm:t>
        <a:bodyPr/>
        <a:lstStyle/>
        <a:p>
          <a:endParaRPr lang="en-US"/>
        </a:p>
      </dgm:t>
    </dgm:pt>
    <dgm:pt modelId="{27A5CC97-DF2E-434C-9C15-D43FBF6AADCD}" type="sibTrans" cxnId="{8472DE52-D894-458F-ACD9-D4BBDE6916A9}">
      <dgm:prSet/>
      <dgm:spPr/>
      <dgm:t>
        <a:bodyPr/>
        <a:lstStyle/>
        <a:p>
          <a:endParaRPr lang="en-US"/>
        </a:p>
      </dgm:t>
    </dgm:pt>
    <dgm:pt modelId="{C6A0D518-7856-483D-B47B-5EFEEF195471}">
      <dgm:prSet phldrT="[Text]"/>
      <dgm:spPr/>
      <dgm:t>
        <a:bodyPr/>
        <a:lstStyle/>
        <a:p>
          <a:r>
            <a:rPr lang="en-US"/>
            <a:t>HELIOS simulation with Ansys HFSS</a:t>
          </a:r>
        </a:p>
      </dgm:t>
    </dgm:pt>
    <dgm:pt modelId="{7B97BE7D-02E4-4D28-AC4D-4847D139AE43}" type="parTrans" cxnId="{C19D9AE8-E726-422F-921A-4C28C7AFF4AA}">
      <dgm:prSet/>
      <dgm:spPr/>
      <dgm:t>
        <a:bodyPr/>
        <a:lstStyle/>
        <a:p>
          <a:endParaRPr lang="en-US"/>
        </a:p>
      </dgm:t>
    </dgm:pt>
    <dgm:pt modelId="{72ADA3BB-63DE-4A66-81D8-873E30DDB632}" type="sibTrans" cxnId="{C19D9AE8-E726-422F-921A-4C28C7AFF4AA}">
      <dgm:prSet/>
      <dgm:spPr/>
      <dgm:t>
        <a:bodyPr/>
        <a:lstStyle/>
        <a:p>
          <a:endParaRPr lang="en-US"/>
        </a:p>
      </dgm:t>
    </dgm:pt>
    <dgm:pt modelId="{FBC9AC08-EE79-4AD5-A0C7-699D99AC1CEB}">
      <dgm:prSet/>
      <dgm:spPr/>
      <dgm:t>
        <a:bodyPr/>
        <a:lstStyle/>
        <a:p>
          <a:r>
            <a:rPr lang="en-US"/>
            <a:t>Evaluating HELIOS model according to design requirement.</a:t>
          </a:r>
        </a:p>
      </dgm:t>
    </dgm:pt>
    <dgm:pt modelId="{7579F3F0-A6DB-4EE0-991C-9485B89313E4}" type="parTrans" cxnId="{2EA9794D-DCAB-46E7-9B5C-2DFEF2098DC4}">
      <dgm:prSet/>
      <dgm:spPr/>
      <dgm:t>
        <a:bodyPr/>
        <a:lstStyle/>
        <a:p>
          <a:endParaRPr lang="en-US"/>
        </a:p>
      </dgm:t>
    </dgm:pt>
    <dgm:pt modelId="{B2153678-4EDC-407D-91B2-14A30789DFE8}" type="sibTrans" cxnId="{2EA9794D-DCAB-46E7-9B5C-2DFEF2098DC4}">
      <dgm:prSet/>
      <dgm:spPr/>
      <dgm:t>
        <a:bodyPr/>
        <a:lstStyle/>
        <a:p>
          <a:endParaRPr lang="en-US"/>
        </a:p>
      </dgm:t>
    </dgm:pt>
    <dgm:pt modelId="{CF2C2B5C-5631-4A9C-9EA4-26D69FC23A35}">
      <dgm:prSet/>
      <dgm:spPr/>
      <dgm:t>
        <a:bodyPr/>
        <a:lstStyle/>
        <a:p>
          <a:r>
            <a:rPr lang="en-US" b="0" i="0" u="none"/>
            <a:t>Complete master </a:t>
          </a:r>
          <a:r>
            <a:rPr lang="en-US"/>
            <a:t>thesis.</a:t>
          </a:r>
        </a:p>
      </dgm:t>
    </dgm:pt>
    <dgm:pt modelId="{53BC4479-7840-4F4D-BCD5-0622F1B1B2EC}" type="parTrans" cxnId="{B6A0562D-9C2D-4F0E-9CAE-AE8CC273A86F}">
      <dgm:prSet/>
      <dgm:spPr/>
      <dgm:t>
        <a:bodyPr/>
        <a:lstStyle/>
        <a:p>
          <a:endParaRPr lang="en-US"/>
        </a:p>
      </dgm:t>
    </dgm:pt>
    <dgm:pt modelId="{6AFED5B8-ACBD-4E5D-BE79-E54030037567}" type="sibTrans" cxnId="{B6A0562D-9C2D-4F0E-9CAE-AE8CC273A86F}">
      <dgm:prSet/>
      <dgm:spPr/>
      <dgm:t>
        <a:bodyPr/>
        <a:lstStyle/>
        <a:p>
          <a:endParaRPr lang="en-US"/>
        </a:p>
      </dgm:t>
    </dgm:pt>
    <dgm:pt modelId="{EFD47265-1F64-413E-8147-65EF83C20926}">
      <dgm:prSet/>
      <dgm:spPr/>
      <dgm:t>
        <a:bodyPr/>
        <a:lstStyle/>
        <a:p>
          <a:r>
            <a:rPr lang="en-US"/>
            <a:t>Preparation of the final presentation.</a:t>
          </a:r>
        </a:p>
      </dgm:t>
    </dgm:pt>
    <dgm:pt modelId="{67505FA9-FF7D-4D88-8E1C-C70C2B568D02}" type="parTrans" cxnId="{29F59759-A986-403C-9A7A-6D06834FA65D}">
      <dgm:prSet/>
      <dgm:spPr/>
      <dgm:t>
        <a:bodyPr/>
        <a:lstStyle/>
        <a:p>
          <a:endParaRPr lang="en-US"/>
        </a:p>
      </dgm:t>
    </dgm:pt>
    <dgm:pt modelId="{311707F5-95D5-478B-9983-A7E6A924AC11}" type="sibTrans" cxnId="{29F59759-A986-403C-9A7A-6D06834FA65D}">
      <dgm:prSet/>
      <dgm:spPr/>
      <dgm:t>
        <a:bodyPr/>
        <a:lstStyle/>
        <a:p>
          <a:endParaRPr lang="en-US"/>
        </a:p>
      </dgm:t>
    </dgm:pt>
    <dgm:pt modelId="{6BF30D42-6AF2-454E-B529-AE730EB82BD8}">
      <dgm:prSet phldrT="[Text]"/>
      <dgm:spPr/>
      <dgm:t>
        <a:bodyPr/>
        <a:lstStyle/>
        <a:p>
          <a:r>
            <a:rPr lang="en-US"/>
            <a:t>Radar Cross Section (RCS) for planar surface</a:t>
          </a:r>
        </a:p>
      </dgm:t>
    </dgm:pt>
    <dgm:pt modelId="{D3802234-6CEB-4259-8B1D-9B72D3E0A555}" type="parTrans" cxnId="{2B2D2F8B-0A0D-445C-B5A0-3F69FDE52E33}">
      <dgm:prSet/>
      <dgm:spPr/>
      <dgm:t>
        <a:bodyPr/>
        <a:lstStyle/>
        <a:p>
          <a:endParaRPr lang="en-US"/>
        </a:p>
      </dgm:t>
    </dgm:pt>
    <dgm:pt modelId="{28170848-6EC9-4729-968B-A49CCF4A03EB}" type="sibTrans" cxnId="{2B2D2F8B-0A0D-445C-B5A0-3F69FDE52E33}">
      <dgm:prSet/>
      <dgm:spPr/>
      <dgm:t>
        <a:bodyPr/>
        <a:lstStyle/>
        <a:p>
          <a:endParaRPr lang="en-US"/>
        </a:p>
      </dgm:t>
    </dgm:pt>
    <dgm:pt modelId="{81F854B6-BAFB-4EF9-A74A-B88D557CB5C0}">
      <dgm:prSet/>
      <dgm:spPr/>
      <dgm:t>
        <a:bodyPr/>
        <a:lstStyle/>
        <a:p>
          <a:r>
            <a:rPr lang="en-US"/>
            <a:t>Preparation of the third presentation.</a:t>
          </a:r>
        </a:p>
      </dgm:t>
    </dgm:pt>
    <dgm:pt modelId="{51C8D505-E299-498E-B335-0FCAE881A79F}" type="parTrans" cxnId="{32F51AE0-78A0-4691-9807-2015ADA24EA6}">
      <dgm:prSet/>
      <dgm:spPr/>
      <dgm:t>
        <a:bodyPr/>
        <a:lstStyle/>
        <a:p>
          <a:endParaRPr lang="en-US"/>
        </a:p>
      </dgm:t>
    </dgm:pt>
    <dgm:pt modelId="{3A000563-339C-4A81-B5F8-107AD3885BD3}" type="sibTrans" cxnId="{32F51AE0-78A0-4691-9807-2015ADA24EA6}">
      <dgm:prSet/>
      <dgm:spPr/>
      <dgm:t>
        <a:bodyPr/>
        <a:lstStyle/>
        <a:p>
          <a:endParaRPr lang="en-US"/>
        </a:p>
      </dgm:t>
    </dgm:pt>
    <dgm:pt modelId="{7D83F397-0462-4913-B3ED-D7D607EEE962}">
      <dgm:prSet phldrT="[Text]"/>
      <dgm:spPr>
        <a:solidFill>
          <a:srgbClr val="66FF66"/>
        </a:solidFill>
        <a:ln>
          <a:solidFill>
            <a:srgbClr val="92D050"/>
          </a:solidFill>
        </a:ln>
      </dgm:spPr>
      <dgm:t>
        <a:bodyPr/>
        <a:lstStyle/>
        <a:p>
          <a:pPr algn="ctr"/>
          <a:r>
            <a: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2</a:t>
          </a:r>
        </a:p>
      </dgm:t>
    </dgm:pt>
    <dgm:pt modelId="{2B07DA7A-E28D-4B6C-A222-D1E5A954341F}" type="parTrans" cxnId="{8295DDD7-DC99-460C-8403-565E6152C8B3}">
      <dgm:prSet/>
      <dgm:spPr/>
      <dgm:t>
        <a:bodyPr/>
        <a:lstStyle/>
        <a:p>
          <a:endParaRPr lang="en-US"/>
        </a:p>
      </dgm:t>
    </dgm:pt>
    <dgm:pt modelId="{D5F1514E-EFBA-4AB3-8272-DAE50F2FDF55}" type="sibTrans" cxnId="{8295DDD7-DC99-460C-8403-565E6152C8B3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06D4DAA3-F14A-432D-B0F4-2B4812A0E463}">
      <dgm:prSet/>
      <dgm:spPr/>
      <dgm:t>
        <a:bodyPr/>
        <a:lstStyle/>
        <a:p>
          <a:r>
            <a:rPr lang="en-US"/>
            <a:t>HELIOS array simulation and modeling</a:t>
          </a:r>
        </a:p>
      </dgm:t>
    </dgm:pt>
    <dgm:pt modelId="{1210E4C2-C87A-4032-AD75-CE503B0F2ABE}" type="parTrans" cxnId="{713DA11D-7D64-491E-83B3-CD6CEFA84CBC}">
      <dgm:prSet/>
      <dgm:spPr/>
      <dgm:t>
        <a:bodyPr/>
        <a:lstStyle/>
        <a:p>
          <a:endParaRPr lang="en-US"/>
        </a:p>
      </dgm:t>
    </dgm:pt>
    <dgm:pt modelId="{1C719198-A01D-474D-B728-5E7219BD1B9F}" type="sibTrans" cxnId="{713DA11D-7D64-491E-83B3-CD6CEFA84CBC}">
      <dgm:prSet/>
      <dgm:spPr/>
      <dgm:t>
        <a:bodyPr/>
        <a:lstStyle/>
        <a:p>
          <a:endParaRPr lang="en-US"/>
        </a:p>
      </dgm:t>
    </dgm:pt>
    <dgm:pt modelId="{045F266A-96A1-4D54-9828-D7B89428F524}">
      <dgm:prSet/>
      <dgm:spPr/>
      <dgm:t>
        <a:bodyPr/>
        <a:lstStyle/>
        <a:p>
          <a:r>
            <a:rPr lang="en-US"/>
            <a:t>Comparing analytical and Ansys simulation</a:t>
          </a:r>
        </a:p>
      </dgm:t>
    </dgm:pt>
    <dgm:pt modelId="{6E8D2EB3-B893-48F7-8AC3-43D7C2B384B7}" type="parTrans" cxnId="{BBE0DB25-A104-4C80-AB6B-E0A7A86FFE61}">
      <dgm:prSet/>
      <dgm:spPr/>
      <dgm:t>
        <a:bodyPr/>
        <a:lstStyle/>
        <a:p>
          <a:endParaRPr lang="en-US"/>
        </a:p>
      </dgm:t>
    </dgm:pt>
    <dgm:pt modelId="{706628FA-63E9-4446-B30C-77C9ADD506B9}" type="sibTrans" cxnId="{BBE0DB25-A104-4C80-AB6B-E0A7A86FFE61}">
      <dgm:prSet/>
      <dgm:spPr/>
      <dgm:t>
        <a:bodyPr/>
        <a:lstStyle/>
        <a:p>
          <a:endParaRPr lang="en-US"/>
        </a:p>
      </dgm:t>
    </dgm:pt>
    <dgm:pt modelId="{19F596B1-E689-4A4A-B316-4650E1D7EE26}">
      <dgm:prSet/>
      <dgm:spPr/>
      <dgm:t>
        <a:bodyPr/>
        <a:lstStyle/>
        <a:p>
          <a:r>
            <a:rPr lang="en-US"/>
            <a:t>Working on thesis section 3</a:t>
          </a:r>
        </a:p>
      </dgm:t>
    </dgm:pt>
    <dgm:pt modelId="{EF41F358-149C-4A61-B7EE-0E79452BC6F1}" type="parTrans" cxnId="{04D73EF5-036D-48A9-870D-EC8467226157}">
      <dgm:prSet/>
      <dgm:spPr/>
      <dgm:t>
        <a:bodyPr/>
        <a:lstStyle/>
        <a:p>
          <a:endParaRPr lang="en-US"/>
        </a:p>
      </dgm:t>
    </dgm:pt>
    <dgm:pt modelId="{9B119E15-8208-47B3-8B27-2CADFE4A00A8}" type="sibTrans" cxnId="{04D73EF5-036D-48A9-870D-EC8467226157}">
      <dgm:prSet/>
      <dgm:spPr/>
      <dgm:t>
        <a:bodyPr/>
        <a:lstStyle/>
        <a:p>
          <a:endParaRPr lang="en-US"/>
        </a:p>
      </dgm:t>
    </dgm:pt>
    <dgm:pt modelId="{8598B86F-8A73-44ED-A956-28F32413CAB9}">
      <dgm:prSet/>
      <dgm:spPr/>
      <dgm:t>
        <a:bodyPr/>
        <a:lstStyle/>
        <a:p>
          <a:r>
            <a:rPr lang="en-US"/>
            <a:t>Preparation of the second presentation</a:t>
          </a:r>
        </a:p>
      </dgm:t>
    </dgm:pt>
    <dgm:pt modelId="{22695FD1-BBC3-4B1F-9DB9-578943D05404}" type="parTrans" cxnId="{2AA3ADCC-E55A-44D2-8D11-80FF72B88303}">
      <dgm:prSet/>
      <dgm:spPr/>
      <dgm:t>
        <a:bodyPr/>
        <a:lstStyle/>
        <a:p>
          <a:endParaRPr lang="en-US"/>
        </a:p>
      </dgm:t>
    </dgm:pt>
    <dgm:pt modelId="{EC3581DA-6515-4F78-A8FB-E43FBEE4D8A0}" type="sibTrans" cxnId="{2AA3ADCC-E55A-44D2-8D11-80FF72B88303}">
      <dgm:prSet/>
      <dgm:spPr/>
      <dgm:t>
        <a:bodyPr/>
        <a:lstStyle/>
        <a:p>
          <a:endParaRPr lang="en-US"/>
        </a:p>
      </dgm:t>
    </dgm:pt>
    <dgm:pt modelId="{8277AC20-119C-41DB-9162-490D2C5BF62A}">
      <dgm:prSet/>
      <dgm:spPr/>
      <dgm:t>
        <a:bodyPr/>
        <a:lstStyle/>
        <a:p>
          <a:r>
            <a:rPr lang="en-US"/>
            <a:t>Tuning of the analytical model.</a:t>
          </a:r>
        </a:p>
      </dgm:t>
    </dgm:pt>
    <dgm:pt modelId="{326A2193-016C-482C-BA0A-4338C3F57AB6}" type="parTrans" cxnId="{181AA9D0-63CF-4118-9A24-724EAE0382C3}">
      <dgm:prSet/>
      <dgm:spPr/>
      <dgm:t>
        <a:bodyPr/>
        <a:lstStyle/>
        <a:p>
          <a:endParaRPr lang="en-US"/>
        </a:p>
      </dgm:t>
    </dgm:pt>
    <dgm:pt modelId="{3C20C742-E2E5-4337-85FA-931FFBFBF85C}" type="sibTrans" cxnId="{181AA9D0-63CF-4118-9A24-724EAE0382C3}">
      <dgm:prSet/>
      <dgm:spPr/>
      <dgm:t>
        <a:bodyPr/>
        <a:lstStyle/>
        <a:p>
          <a:endParaRPr lang="en-US"/>
        </a:p>
      </dgm:t>
    </dgm:pt>
    <dgm:pt modelId="{ED57E307-2B34-4805-90D2-C1C4B2D75D07}">
      <dgm:prSet/>
      <dgm:spPr/>
      <dgm:t>
        <a:bodyPr/>
        <a:lstStyle/>
        <a:p>
          <a:r>
            <a:rPr lang="en-US"/>
            <a:t>Performance evaluation.</a:t>
          </a:r>
        </a:p>
      </dgm:t>
    </dgm:pt>
    <dgm:pt modelId="{8AFEB540-9AE7-4BE5-8E84-E792AA1BA036}" type="parTrans" cxnId="{3B6A590F-8FBC-4A2F-A284-C45EA6B8FC29}">
      <dgm:prSet/>
      <dgm:spPr/>
      <dgm:t>
        <a:bodyPr/>
        <a:lstStyle/>
        <a:p>
          <a:endParaRPr lang="en-US"/>
        </a:p>
      </dgm:t>
    </dgm:pt>
    <dgm:pt modelId="{53422AE4-D1B1-49B1-B521-DD8A60AACBA6}" type="sibTrans" cxnId="{3B6A590F-8FBC-4A2F-A284-C45EA6B8FC29}">
      <dgm:prSet/>
      <dgm:spPr/>
      <dgm:t>
        <a:bodyPr/>
        <a:lstStyle/>
        <a:p>
          <a:endParaRPr lang="en-US"/>
        </a:p>
      </dgm:t>
    </dgm:pt>
    <dgm:pt modelId="{7731A96B-B24A-445A-95FE-17B04E5E6B4F}">
      <dgm:prSet/>
      <dgm:spPr/>
      <dgm:t>
        <a:bodyPr/>
        <a:lstStyle/>
        <a:p>
          <a:pPr>
            <a:buNone/>
          </a:pPr>
          <a:r>
            <a:rPr lang="en-US" u="sng"/>
            <a:t>Extended case study</a:t>
          </a:r>
        </a:p>
      </dgm:t>
    </dgm:pt>
    <dgm:pt modelId="{352C83D1-D658-4DAC-B1FD-A6FD25BE832D}" type="parTrans" cxnId="{05A8ED25-52CC-4B7B-A8BF-670C0FCFEAD4}">
      <dgm:prSet/>
      <dgm:spPr/>
      <dgm:t>
        <a:bodyPr/>
        <a:lstStyle/>
        <a:p>
          <a:endParaRPr lang="en-US"/>
        </a:p>
      </dgm:t>
    </dgm:pt>
    <dgm:pt modelId="{AD9CE396-54F8-4807-800E-9E8025F463D2}" type="sibTrans" cxnId="{05A8ED25-52CC-4B7B-A8BF-670C0FCFEAD4}">
      <dgm:prSet/>
      <dgm:spPr/>
      <dgm:t>
        <a:bodyPr/>
        <a:lstStyle/>
        <a:p>
          <a:endParaRPr lang="en-US"/>
        </a:p>
      </dgm:t>
    </dgm:pt>
    <dgm:pt modelId="{562B4F11-D863-40C0-8523-1B08FF61DFDF}">
      <dgm:prSet/>
      <dgm:spPr/>
      <dgm:t>
        <a:bodyPr/>
        <a:lstStyle/>
        <a:p>
          <a:endParaRPr lang="en-US"/>
        </a:p>
      </dgm:t>
    </dgm:pt>
    <dgm:pt modelId="{57711E53-AF3C-42FB-AD65-E8CF142947B9}" type="parTrans" cxnId="{1766264F-9326-463A-9C93-36DD6BD01C54}">
      <dgm:prSet/>
      <dgm:spPr/>
      <dgm:t>
        <a:bodyPr/>
        <a:lstStyle/>
        <a:p>
          <a:endParaRPr lang="en-US"/>
        </a:p>
      </dgm:t>
    </dgm:pt>
    <dgm:pt modelId="{8EE382E3-A203-4BA7-BBE7-54CBDD6B4CFF}" type="sibTrans" cxnId="{1766264F-9326-463A-9C93-36DD6BD01C54}">
      <dgm:prSet/>
      <dgm:spPr/>
      <dgm:t>
        <a:bodyPr/>
        <a:lstStyle/>
        <a:p>
          <a:endParaRPr lang="en-US"/>
        </a:p>
      </dgm:t>
    </dgm:pt>
    <dgm:pt modelId="{0DC5A3B0-793A-4CC9-A812-C2CBE11D685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Investigation of </a:t>
          </a:r>
          <a:r>
            <a:rPr lang="en-US" u="sng"/>
            <a:t>performance</a:t>
          </a:r>
          <a:r>
            <a:rPr lang="en-US"/>
            <a:t> using the </a:t>
          </a:r>
          <a:r>
            <a:rPr lang="en-US" err="1"/>
            <a:t>UMi</a:t>
          </a:r>
          <a:r>
            <a:rPr lang="en-US"/>
            <a:t> model.</a:t>
          </a:r>
        </a:p>
      </dgm:t>
    </dgm:pt>
    <dgm:pt modelId="{85D4AD92-529F-415F-B886-1FF80760026B}" type="parTrans" cxnId="{9B051E6B-5F8F-46A7-8709-E642550AAF97}">
      <dgm:prSet/>
      <dgm:spPr/>
      <dgm:t>
        <a:bodyPr/>
        <a:lstStyle/>
        <a:p>
          <a:endParaRPr lang="en-US"/>
        </a:p>
      </dgm:t>
    </dgm:pt>
    <dgm:pt modelId="{31044009-F99A-4B18-917A-C8BCB568F0A0}" type="sibTrans" cxnId="{9B051E6B-5F8F-46A7-8709-E642550AAF97}">
      <dgm:prSet/>
      <dgm:spPr/>
      <dgm:t>
        <a:bodyPr/>
        <a:lstStyle/>
        <a:p>
          <a:endParaRPr lang="en-US"/>
        </a:p>
      </dgm:t>
    </dgm:pt>
    <dgm:pt modelId="{0C236368-D49E-432C-A449-DED800063D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Including HELIOS </a:t>
          </a:r>
          <a:r>
            <a:rPr lang="en-US" u="sng"/>
            <a:t>elevation</a:t>
          </a:r>
          <a:r>
            <a:rPr lang="en-US"/>
            <a:t> in urban case study.</a:t>
          </a:r>
        </a:p>
      </dgm:t>
    </dgm:pt>
    <dgm:pt modelId="{A9D847C2-7142-4622-A0A8-458027C62F55}" type="parTrans" cxnId="{159DD159-06CB-4E1F-8304-AF0C6892DF0D}">
      <dgm:prSet/>
      <dgm:spPr/>
      <dgm:t>
        <a:bodyPr/>
        <a:lstStyle/>
        <a:p>
          <a:endParaRPr lang="en-US"/>
        </a:p>
      </dgm:t>
    </dgm:pt>
    <dgm:pt modelId="{1BA6B76A-DE14-4408-A97C-11CAF0D4974A}" type="sibTrans" cxnId="{159DD159-06CB-4E1F-8304-AF0C6892DF0D}">
      <dgm:prSet/>
      <dgm:spPr/>
      <dgm:t>
        <a:bodyPr/>
        <a:lstStyle/>
        <a:p>
          <a:endParaRPr lang="en-US"/>
        </a:p>
      </dgm:t>
    </dgm:pt>
    <dgm:pt modelId="{D8D6CE48-8AAF-4795-807C-F724AB0F877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Investigation of power </a:t>
          </a:r>
          <a:r>
            <a:rPr lang="en-US" u="sng"/>
            <a:t>over prediction </a:t>
          </a:r>
          <a:r>
            <a:rPr lang="en-US"/>
            <a:t>behavior.</a:t>
          </a:r>
        </a:p>
      </dgm:t>
    </dgm:pt>
    <dgm:pt modelId="{DED9377C-4243-4276-8030-9093A49219E2}" type="parTrans" cxnId="{67922C58-5FFD-4E10-8944-43C36658D8F1}">
      <dgm:prSet/>
      <dgm:spPr/>
      <dgm:t>
        <a:bodyPr/>
        <a:lstStyle/>
        <a:p>
          <a:endParaRPr lang="en-US"/>
        </a:p>
      </dgm:t>
    </dgm:pt>
    <dgm:pt modelId="{7A322309-B02D-473C-89B3-E2C5DBCA405A}" type="sibTrans" cxnId="{67922C58-5FFD-4E10-8944-43C36658D8F1}">
      <dgm:prSet/>
      <dgm:spPr/>
      <dgm:t>
        <a:bodyPr/>
        <a:lstStyle/>
        <a:p>
          <a:endParaRPr lang="en-US"/>
        </a:p>
      </dgm:t>
    </dgm:pt>
    <dgm:pt modelId="{74A7889B-4545-433D-8AC2-91D04B85182D}" type="pres">
      <dgm:prSet presAssocID="{7A1189A7-E658-472D-88B3-8995C3F0F598}" presName="linearFlow" presStyleCnt="0">
        <dgm:presLayoutVars>
          <dgm:dir/>
          <dgm:animLvl val="lvl"/>
          <dgm:resizeHandles val="exact"/>
        </dgm:presLayoutVars>
      </dgm:prSet>
      <dgm:spPr/>
    </dgm:pt>
    <dgm:pt modelId="{911FB366-6396-4622-86E0-D55A45D2E674}" type="pres">
      <dgm:prSet presAssocID="{E27BDA7D-0750-4083-90A0-D0D02CCD30E3}" presName="composite" presStyleCnt="0"/>
      <dgm:spPr/>
    </dgm:pt>
    <dgm:pt modelId="{8641A464-8CD1-4137-A433-58D1D8839B11}" type="pres">
      <dgm:prSet presAssocID="{E27BDA7D-0750-4083-90A0-D0D02CCD30E3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1062376-00E6-4186-8ED8-750832919EE1}" type="pres">
      <dgm:prSet presAssocID="{E27BDA7D-0750-4083-90A0-D0D02CCD30E3}" presName="parSh" presStyleLbl="node1" presStyleIdx="0" presStyleCnt="4" custScaleX="101362" custScaleY="103121"/>
      <dgm:spPr/>
    </dgm:pt>
    <dgm:pt modelId="{DCE55097-E06C-4020-A84A-E1F3E25DAB7F}" type="pres">
      <dgm:prSet presAssocID="{E27BDA7D-0750-4083-90A0-D0D02CCD30E3}" presName="desTx" presStyleLbl="fgAcc1" presStyleIdx="0" presStyleCnt="4" custLinFactNeighborX="0" custLinFactNeighborY="211">
        <dgm:presLayoutVars>
          <dgm:bulletEnabled val="1"/>
        </dgm:presLayoutVars>
      </dgm:prSet>
      <dgm:spPr/>
    </dgm:pt>
    <dgm:pt modelId="{A5FF301D-DF26-4E52-8808-15ED1584AF18}" type="pres">
      <dgm:prSet presAssocID="{72F0D0DA-2551-41D1-BDDA-F71D76E5A99B}" presName="sibTrans" presStyleLbl="sibTrans2D1" presStyleIdx="0" presStyleCnt="3"/>
      <dgm:spPr/>
    </dgm:pt>
    <dgm:pt modelId="{D693DBC2-CBF5-427D-AD0A-81D639B8EF91}" type="pres">
      <dgm:prSet presAssocID="{72F0D0DA-2551-41D1-BDDA-F71D76E5A99B}" presName="connTx" presStyleLbl="sibTrans2D1" presStyleIdx="0" presStyleCnt="3"/>
      <dgm:spPr/>
    </dgm:pt>
    <dgm:pt modelId="{524577AA-1789-4548-8946-CCBADC1C4F2D}" type="pres">
      <dgm:prSet presAssocID="{7D83F397-0462-4913-B3ED-D7D607EEE962}" presName="composite" presStyleCnt="0"/>
      <dgm:spPr/>
    </dgm:pt>
    <dgm:pt modelId="{4FC8E815-4CD4-49D7-BFD5-81FBE00B80BD}" type="pres">
      <dgm:prSet presAssocID="{7D83F397-0462-4913-B3ED-D7D607EEE962}" presName="parTx" presStyleLbl="node1" presStyleIdx="0" presStyleCnt="4" custScaleX="101362" custScaleY="103121">
        <dgm:presLayoutVars>
          <dgm:chMax val="0"/>
          <dgm:chPref val="0"/>
          <dgm:bulletEnabled val="1"/>
        </dgm:presLayoutVars>
      </dgm:prSet>
      <dgm:spPr/>
    </dgm:pt>
    <dgm:pt modelId="{0444A8C9-43B9-4FD9-965A-6EF4D9E96FD9}" type="pres">
      <dgm:prSet presAssocID="{7D83F397-0462-4913-B3ED-D7D607EEE962}" presName="parSh" presStyleLbl="node1" presStyleIdx="1" presStyleCnt="4"/>
      <dgm:spPr/>
    </dgm:pt>
    <dgm:pt modelId="{D8035CA5-CFE3-4106-BB27-0AC44852059C}" type="pres">
      <dgm:prSet presAssocID="{7D83F397-0462-4913-B3ED-D7D607EEE962}" presName="desTx" presStyleLbl="fgAcc1" presStyleIdx="1" presStyleCnt="4">
        <dgm:presLayoutVars>
          <dgm:bulletEnabled val="1"/>
        </dgm:presLayoutVars>
      </dgm:prSet>
      <dgm:spPr/>
    </dgm:pt>
    <dgm:pt modelId="{6BD31962-2E11-4AC0-B694-EE64182DC954}" type="pres">
      <dgm:prSet presAssocID="{D5F1514E-EFBA-4AB3-8272-DAE50F2FDF55}" presName="sibTrans" presStyleLbl="sibTrans2D1" presStyleIdx="1" presStyleCnt="3"/>
      <dgm:spPr/>
    </dgm:pt>
    <dgm:pt modelId="{FCBE8E78-7C78-4030-9CEA-D8886FEA23C4}" type="pres">
      <dgm:prSet presAssocID="{D5F1514E-EFBA-4AB3-8272-DAE50F2FDF55}" presName="connTx" presStyleLbl="sibTrans2D1" presStyleIdx="1" presStyleCnt="3"/>
      <dgm:spPr/>
    </dgm:pt>
    <dgm:pt modelId="{04DD0A79-B25B-48BB-9653-D0CCE182B93B}" type="pres">
      <dgm:prSet presAssocID="{62D01F1F-D9A5-4A35-B60D-FF2A4745A729}" presName="composite" presStyleCnt="0"/>
      <dgm:spPr/>
    </dgm:pt>
    <dgm:pt modelId="{EC29BC80-524D-409D-82D3-6CE886ECD8F6}" type="pres">
      <dgm:prSet presAssocID="{62D01F1F-D9A5-4A35-B60D-FF2A4745A72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2EC02C1-F272-48BE-8CD5-1B4EEF181648}" type="pres">
      <dgm:prSet presAssocID="{62D01F1F-D9A5-4A35-B60D-FF2A4745A729}" presName="parSh" presStyleLbl="node1" presStyleIdx="2" presStyleCnt="4" custScaleX="125347" custScaleY="126377"/>
      <dgm:spPr/>
    </dgm:pt>
    <dgm:pt modelId="{9DE3A5A8-EF8C-4D61-A2E0-1E8C333A71CD}" type="pres">
      <dgm:prSet presAssocID="{62D01F1F-D9A5-4A35-B60D-FF2A4745A729}" presName="desTx" presStyleLbl="fgAcc1" presStyleIdx="2" presStyleCnt="4">
        <dgm:presLayoutVars>
          <dgm:bulletEnabled val="1"/>
        </dgm:presLayoutVars>
      </dgm:prSet>
      <dgm:spPr/>
    </dgm:pt>
    <dgm:pt modelId="{08A504AF-1641-4A2D-9B96-A3AD68C77EEC}" type="pres">
      <dgm:prSet presAssocID="{8746DAC8-8CAF-4B29-AB84-F31F7DE7318D}" presName="sibTrans" presStyleLbl="sibTrans2D1" presStyleIdx="2" presStyleCnt="3"/>
      <dgm:spPr/>
    </dgm:pt>
    <dgm:pt modelId="{203A509D-217E-4D98-8004-883A98F2BDF1}" type="pres">
      <dgm:prSet presAssocID="{8746DAC8-8CAF-4B29-AB84-F31F7DE7318D}" presName="connTx" presStyleLbl="sibTrans2D1" presStyleIdx="2" presStyleCnt="3"/>
      <dgm:spPr/>
    </dgm:pt>
    <dgm:pt modelId="{2643A8A6-93BF-48EE-AF90-5D5BEDFD5B53}" type="pres">
      <dgm:prSet presAssocID="{7207711F-EB9C-4287-9EAF-8C36667B6B45}" presName="composite" presStyleCnt="0"/>
      <dgm:spPr/>
    </dgm:pt>
    <dgm:pt modelId="{57CBC78E-A799-4652-9437-F436B20D18E0}" type="pres">
      <dgm:prSet presAssocID="{7207711F-EB9C-4287-9EAF-8C36667B6B45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9016877-437A-4ABC-B3DA-811F9745B97B}" type="pres">
      <dgm:prSet presAssocID="{7207711F-EB9C-4287-9EAF-8C36667B6B45}" presName="parSh" presStyleLbl="node1" presStyleIdx="3" presStyleCnt="4" custLinFactNeighborX="-1180" custLinFactNeighborY="-6720"/>
      <dgm:spPr/>
    </dgm:pt>
    <dgm:pt modelId="{0D993425-7412-4AE5-98A3-6BE9CA166FED}" type="pres">
      <dgm:prSet presAssocID="{7207711F-EB9C-4287-9EAF-8C36667B6B45}" presName="desTx" presStyleLbl="fgAcc1" presStyleIdx="3" presStyleCnt="4">
        <dgm:presLayoutVars>
          <dgm:bulletEnabled val="1"/>
        </dgm:presLayoutVars>
      </dgm:prSet>
      <dgm:spPr/>
    </dgm:pt>
  </dgm:ptLst>
  <dgm:cxnLst>
    <dgm:cxn modelId="{36FC3E09-64E3-43A3-86C9-1F7AADCAF7C8}" type="presOf" srcId="{7207711F-EB9C-4287-9EAF-8C36667B6B45}" destId="{57CBC78E-A799-4652-9437-F436B20D18E0}" srcOrd="0" destOrd="0" presId="urn:microsoft.com/office/officeart/2005/8/layout/process3"/>
    <dgm:cxn modelId="{3F4A0B0E-E468-4DCD-B7AE-7B852E3B796D}" type="presOf" srcId="{A97520F5-95AE-4E55-A60B-088BD0490D2E}" destId="{0D993425-7412-4AE5-98A3-6BE9CA166FED}" srcOrd="0" destOrd="0" presId="urn:microsoft.com/office/officeart/2005/8/layout/process3"/>
    <dgm:cxn modelId="{3B6A590F-8FBC-4A2F-A284-C45EA6B8FC29}" srcId="{62D01F1F-D9A5-4A35-B60D-FF2A4745A729}" destId="{ED57E307-2B34-4805-90D2-C1C4B2D75D07}" srcOrd="2" destOrd="0" parTransId="{8AFEB540-9AE7-4BE5-8E84-E792AA1BA036}" sibTransId="{53422AE4-D1B1-49B1-B521-DD8A60AACBA6}"/>
    <dgm:cxn modelId="{118E0E14-F0E0-420D-9487-CD852CFA62CE}" srcId="{7A1189A7-E658-472D-88B3-8995C3F0F598}" destId="{E27BDA7D-0750-4083-90A0-D0D02CCD30E3}" srcOrd="0" destOrd="0" parTransId="{27E07CA4-6632-4486-BF98-F47279E3C5DD}" sibTransId="{72F0D0DA-2551-41D1-BDDA-F71D76E5A99B}"/>
    <dgm:cxn modelId="{B9128217-0831-485C-8004-F0AC42926CE3}" type="presOf" srcId="{72F0D0DA-2551-41D1-BDDA-F71D76E5A99B}" destId="{D693DBC2-CBF5-427D-AD0A-81D639B8EF91}" srcOrd="1" destOrd="0" presId="urn:microsoft.com/office/officeart/2005/8/layout/process3"/>
    <dgm:cxn modelId="{25EFBC17-48BA-46D7-AE15-80729DEB8B4D}" type="presOf" srcId="{6BF30D42-6AF2-454E-B529-AE730EB82BD8}" destId="{DCE55097-E06C-4020-A84A-E1F3E25DAB7F}" srcOrd="0" destOrd="4" presId="urn:microsoft.com/office/officeart/2005/8/layout/process3"/>
    <dgm:cxn modelId="{713DA11D-7D64-491E-83B3-CD6CEFA84CBC}" srcId="{7D83F397-0462-4913-B3ED-D7D607EEE962}" destId="{06D4DAA3-F14A-432D-B0F4-2B4812A0E463}" srcOrd="0" destOrd="0" parTransId="{1210E4C2-C87A-4032-AD75-CE503B0F2ABE}" sibTransId="{1C719198-A01D-474D-B728-5E7219BD1B9F}"/>
    <dgm:cxn modelId="{61D7F61E-AADF-43B5-8430-50AFF56DC21B}" type="presOf" srcId="{C6A0D518-7856-483D-B47B-5EFEEF195471}" destId="{DCE55097-E06C-4020-A84A-E1F3E25DAB7F}" srcOrd="0" destOrd="2" presId="urn:microsoft.com/office/officeart/2005/8/layout/process3"/>
    <dgm:cxn modelId="{BBE0DB25-A104-4C80-AB6B-E0A7A86FFE61}" srcId="{7D83F397-0462-4913-B3ED-D7D607EEE962}" destId="{045F266A-96A1-4D54-9828-D7B89428F524}" srcOrd="1" destOrd="0" parTransId="{6E8D2EB3-B893-48F7-8AC3-43D7C2B384B7}" sibTransId="{706628FA-63E9-4446-B30C-77C9ADD506B9}"/>
    <dgm:cxn modelId="{05A8ED25-52CC-4B7B-A8BF-670C0FCFEAD4}" srcId="{7207711F-EB9C-4287-9EAF-8C36667B6B45}" destId="{7731A96B-B24A-445A-95FE-17B04E5E6B4F}" srcOrd="4" destOrd="0" parTransId="{352C83D1-D658-4DAC-B1FD-A6FD25BE832D}" sibTransId="{AD9CE396-54F8-4807-800E-9E8025F463D2}"/>
    <dgm:cxn modelId="{49C42E2B-C45A-4F08-92B6-6AEE157D42EA}" type="presOf" srcId="{F370590B-DCC1-498C-9153-8762BD5C6059}" destId="{DCE55097-E06C-4020-A84A-E1F3E25DAB7F}" srcOrd="0" destOrd="5" presId="urn:microsoft.com/office/officeart/2005/8/layout/process3"/>
    <dgm:cxn modelId="{B6A0562D-9C2D-4F0E-9CAE-AE8CC273A86F}" srcId="{7207711F-EB9C-4287-9EAF-8C36667B6B45}" destId="{CF2C2B5C-5631-4A9C-9EA4-26D69FC23A35}" srcOrd="1" destOrd="0" parTransId="{53BC4479-7840-4F4D-BCD5-0622F1B1B2EC}" sibTransId="{6AFED5B8-ACBD-4E5D-BE79-E54030037567}"/>
    <dgm:cxn modelId="{693F3431-1800-48FB-BB8B-4CDEB36CBBCF}" type="presOf" srcId="{8746DAC8-8CAF-4B29-AB84-F31F7DE7318D}" destId="{08A504AF-1641-4A2D-9B96-A3AD68C77EEC}" srcOrd="0" destOrd="0" presId="urn:microsoft.com/office/officeart/2005/8/layout/process3"/>
    <dgm:cxn modelId="{703BD432-B2E9-4DEE-A6C1-0519A5777241}" type="presOf" srcId="{8277AC20-119C-41DB-9162-490D2C5BF62A}" destId="{9DE3A5A8-EF8C-4D61-A2E0-1E8C333A71CD}" srcOrd="0" destOrd="1" presId="urn:microsoft.com/office/officeart/2005/8/layout/process3"/>
    <dgm:cxn modelId="{62DFD73E-2EE5-43D4-BA38-80A37C3CE32A}" type="presOf" srcId="{62D01F1F-D9A5-4A35-B60D-FF2A4745A729}" destId="{12EC02C1-F272-48BE-8CD5-1B4EEF181648}" srcOrd="1" destOrd="0" presId="urn:microsoft.com/office/officeart/2005/8/layout/process3"/>
    <dgm:cxn modelId="{462D1B40-F864-4AB4-AB20-FF67A07BB439}" type="presOf" srcId="{D8D6CE48-8AAF-4795-807C-F724AB0F8776}" destId="{0D993425-7412-4AE5-98A3-6BE9CA166FED}" srcOrd="0" destOrd="7" presId="urn:microsoft.com/office/officeart/2005/8/layout/process3"/>
    <dgm:cxn modelId="{A85DB740-F602-4969-9143-F4B2A19F6B1B}" type="presOf" srcId="{562B4F11-D863-40C0-8523-1B08FF61DFDF}" destId="{0D993425-7412-4AE5-98A3-6BE9CA166FED}" srcOrd="0" destOrd="3" presId="urn:microsoft.com/office/officeart/2005/8/layout/process3"/>
    <dgm:cxn modelId="{17CB535D-E5FF-447A-8226-C846C22E2BC6}" type="presOf" srcId="{19F596B1-E689-4A4A-B316-4650E1D7EE26}" destId="{D8035CA5-CFE3-4106-BB27-0AC44852059C}" srcOrd="0" destOrd="2" presId="urn:microsoft.com/office/officeart/2005/8/layout/process3"/>
    <dgm:cxn modelId="{A546FF60-2105-4005-8ED0-94CB82314112}" srcId="{7A1189A7-E658-472D-88B3-8995C3F0F598}" destId="{62D01F1F-D9A5-4A35-B60D-FF2A4745A729}" srcOrd="2" destOrd="0" parTransId="{DF67DE6A-FBA8-4B02-93B5-0E63D2044629}" sibTransId="{8746DAC8-8CAF-4B29-AB84-F31F7DE7318D}"/>
    <dgm:cxn modelId="{363B9363-B635-4CA5-8FE4-CDB72E1425EE}" type="presOf" srcId="{49DDB158-6AC3-4EA4-A02C-2EC797B07BBB}" destId="{9DE3A5A8-EF8C-4D61-A2E0-1E8C333A71CD}" srcOrd="0" destOrd="0" presId="urn:microsoft.com/office/officeart/2005/8/layout/process3"/>
    <dgm:cxn modelId="{55894A64-D57A-45BA-9C02-5523DA7C17F1}" type="presOf" srcId="{06D4DAA3-F14A-432D-B0F4-2B4812A0E463}" destId="{D8035CA5-CFE3-4106-BB27-0AC44852059C}" srcOrd="0" destOrd="0" presId="urn:microsoft.com/office/officeart/2005/8/layout/process3"/>
    <dgm:cxn modelId="{83203A48-B1E4-4A5D-8062-102AFD38E46F}" srcId="{7207711F-EB9C-4287-9EAF-8C36667B6B45}" destId="{A97520F5-95AE-4E55-A60B-088BD0490D2E}" srcOrd="0" destOrd="0" parTransId="{092C3B49-A44A-4946-BC3D-E1C6C582E890}" sibTransId="{B2488C82-7588-4D26-B409-0CC58C714FC6}"/>
    <dgm:cxn modelId="{2D68E948-B55A-4F7E-8914-0DCC8BBAC206}" type="presOf" srcId="{ED57E307-2B34-4805-90D2-C1C4B2D75D07}" destId="{9DE3A5A8-EF8C-4D61-A2E0-1E8C333A71CD}" srcOrd="0" destOrd="2" presId="urn:microsoft.com/office/officeart/2005/8/layout/process3"/>
    <dgm:cxn modelId="{9B051E6B-5F8F-46A7-8709-E642550AAF97}" srcId="{7207711F-EB9C-4287-9EAF-8C36667B6B45}" destId="{0DC5A3B0-793A-4CC9-A812-C2CBE11D6852}" srcOrd="5" destOrd="0" parTransId="{85D4AD92-529F-415F-B886-1FF80760026B}" sibTransId="{31044009-F99A-4B18-917A-C8BCB568F0A0}"/>
    <dgm:cxn modelId="{115DB64C-22D9-4707-B7FE-E1BC55C1E3CD}" type="presOf" srcId="{7D83F397-0462-4913-B3ED-D7D607EEE962}" destId="{0444A8C9-43B9-4FD9-965A-6EF4D9E96FD9}" srcOrd="1" destOrd="0" presId="urn:microsoft.com/office/officeart/2005/8/layout/process3"/>
    <dgm:cxn modelId="{2EA9794D-DCAB-46E7-9B5C-2DFEF2098DC4}" srcId="{62D01F1F-D9A5-4A35-B60D-FF2A4745A729}" destId="{FBC9AC08-EE79-4AD5-A0C7-699D99AC1CEB}" srcOrd="3" destOrd="0" parTransId="{7579F3F0-A6DB-4EE0-991C-9485B89313E4}" sibTransId="{B2153678-4EDC-407D-91B2-14A30789DFE8}"/>
    <dgm:cxn modelId="{8534B06D-6A8C-464A-AFDC-508361FB264F}" type="presOf" srcId="{72F0D0DA-2551-41D1-BDDA-F71D76E5A99B}" destId="{A5FF301D-DF26-4E52-8808-15ED1584AF18}" srcOrd="0" destOrd="0" presId="urn:microsoft.com/office/officeart/2005/8/layout/process3"/>
    <dgm:cxn modelId="{1766264F-9326-463A-9C93-36DD6BD01C54}" srcId="{7207711F-EB9C-4287-9EAF-8C36667B6B45}" destId="{562B4F11-D863-40C0-8523-1B08FF61DFDF}" srcOrd="3" destOrd="0" parTransId="{57711E53-AF3C-42FB-AD65-E8CF142947B9}" sibTransId="{8EE382E3-A203-4BA7-BBE7-54CBDD6B4CFF}"/>
    <dgm:cxn modelId="{113AA572-8DC6-4676-84C4-76C6961EE798}" type="presOf" srcId="{D5B9C56E-0440-4599-85B9-676DE16909B0}" destId="{DCE55097-E06C-4020-A84A-E1F3E25DAB7F}" srcOrd="0" destOrd="1" presId="urn:microsoft.com/office/officeart/2005/8/layout/process3"/>
    <dgm:cxn modelId="{8472DE52-D894-458F-ACD9-D4BBDE6916A9}" srcId="{E27BDA7D-0750-4083-90A0-D0D02CCD30E3}" destId="{F370590B-DCC1-498C-9153-8762BD5C6059}" srcOrd="5" destOrd="0" parTransId="{A0BCE7E2-9511-452A-9C8A-7C5D38200AA6}" sibTransId="{27A5CC97-DF2E-434C-9C15-D43FBF6AADCD}"/>
    <dgm:cxn modelId="{2FD30753-843E-41DD-9079-58E14627E026}" srcId="{62D01F1F-D9A5-4A35-B60D-FF2A4745A729}" destId="{49DDB158-6AC3-4EA4-A02C-2EC797B07BBB}" srcOrd="0" destOrd="0" parTransId="{846524AE-7FAB-490E-AF20-7CADB205A7FD}" sibTransId="{FBFBE359-D7DC-4E2D-9B94-EF505C6C0DF8}"/>
    <dgm:cxn modelId="{DEBB8B75-8EAC-4B9B-8ED7-CF799739970E}" type="presOf" srcId="{EFD47265-1F64-413E-8147-65EF83C20926}" destId="{0D993425-7412-4AE5-98A3-6BE9CA166FED}" srcOrd="0" destOrd="2" presId="urn:microsoft.com/office/officeart/2005/8/layout/process3"/>
    <dgm:cxn modelId="{67922C58-5FFD-4E10-8944-43C36658D8F1}" srcId="{7207711F-EB9C-4287-9EAF-8C36667B6B45}" destId="{D8D6CE48-8AAF-4795-807C-F724AB0F8776}" srcOrd="7" destOrd="0" parTransId="{DED9377C-4243-4276-8030-9093A49219E2}" sibTransId="{7A322309-B02D-473C-89B3-E2C5DBCA405A}"/>
    <dgm:cxn modelId="{29F59759-A986-403C-9A7A-6D06834FA65D}" srcId="{7207711F-EB9C-4287-9EAF-8C36667B6B45}" destId="{EFD47265-1F64-413E-8147-65EF83C20926}" srcOrd="2" destOrd="0" parTransId="{67505FA9-FF7D-4D88-8E1C-C70C2B568D02}" sibTransId="{311707F5-95D5-478B-9983-A7E6A924AC11}"/>
    <dgm:cxn modelId="{159DD159-06CB-4E1F-8304-AF0C6892DF0D}" srcId="{7207711F-EB9C-4287-9EAF-8C36667B6B45}" destId="{0C236368-D49E-432C-A449-DED800063DFC}" srcOrd="6" destOrd="0" parTransId="{A9D847C2-7142-4622-A0A8-458027C62F55}" sibTransId="{1BA6B76A-DE14-4408-A97C-11CAF0D4974A}"/>
    <dgm:cxn modelId="{B2FB217C-E6EE-4FA0-9A4C-180566F58811}" type="presOf" srcId="{81F854B6-BAFB-4EF9-A74A-B88D557CB5C0}" destId="{9DE3A5A8-EF8C-4D61-A2E0-1E8C333A71CD}" srcOrd="0" destOrd="4" presId="urn:microsoft.com/office/officeart/2005/8/layout/process3"/>
    <dgm:cxn modelId="{CF10ED84-BA9E-4857-B51A-73B45B87B654}" type="presOf" srcId="{D5F1514E-EFBA-4AB3-8272-DAE50F2FDF55}" destId="{6BD31962-2E11-4AC0-B694-EE64182DC954}" srcOrd="0" destOrd="0" presId="urn:microsoft.com/office/officeart/2005/8/layout/process3"/>
    <dgm:cxn modelId="{A0230387-07A2-4DB0-8B01-5A3F3E345AEA}" type="presOf" srcId="{7731A96B-B24A-445A-95FE-17B04E5E6B4F}" destId="{0D993425-7412-4AE5-98A3-6BE9CA166FED}" srcOrd="0" destOrd="4" presId="urn:microsoft.com/office/officeart/2005/8/layout/process3"/>
    <dgm:cxn modelId="{41DE428A-2BAF-4460-B7DD-0D3BA849462A}" type="presOf" srcId="{045F266A-96A1-4D54-9828-D7B89428F524}" destId="{D8035CA5-CFE3-4106-BB27-0AC44852059C}" srcOrd="0" destOrd="1" presId="urn:microsoft.com/office/officeart/2005/8/layout/process3"/>
    <dgm:cxn modelId="{2B2D2F8B-0A0D-445C-B5A0-3F69FDE52E33}" srcId="{E27BDA7D-0750-4083-90A0-D0D02CCD30E3}" destId="{6BF30D42-6AF2-454E-B529-AE730EB82BD8}" srcOrd="4" destOrd="0" parTransId="{D3802234-6CEB-4259-8B1D-9B72D3E0A555}" sibTransId="{28170848-6EC9-4729-968B-A49CCF4A03EB}"/>
    <dgm:cxn modelId="{924A2592-793F-42C8-A8EA-482A605C6AE9}" type="presOf" srcId="{FBC9AC08-EE79-4AD5-A0C7-699D99AC1CEB}" destId="{9DE3A5A8-EF8C-4D61-A2E0-1E8C333A71CD}" srcOrd="0" destOrd="3" presId="urn:microsoft.com/office/officeart/2005/8/layout/process3"/>
    <dgm:cxn modelId="{E3937593-BE07-4D5F-9B16-DF84653B1B10}" type="presOf" srcId="{7A1189A7-E658-472D-88B3-8995C3F0F598}" destId="{74A7889B-4545-433D-8AC2-91D04B85182D}" srcOrd="0" destOrd="0" presId="urn:microsoft.com/office/officeart/2005/8/layout/process3"/>
    <dgm:cxn modelId="{FB9B4FA3-A0C4-4626-ADDA-A24D99B9CBEB}" type="presOf" srcId="{E27BDA7D-0750-4083-90A0-D0D02CCD30E3}" destId="{8641A464-8CD1-4137-A433-58D1D8839B11}" srcOrd="0" destOrd="0" presId="urn:microsoft.com/office/officeart/2005/8/layout/process3"/>
    <dgm:cxn modelId="{6DBE97A5-0246-439F-AC92-AC0C35E56105}" srcId="{E27BDA7D-0750-4083-90A0-D0D02CCD30E3}" destId="{D5B9C56E-0440-4599-85B9-676DE16909B0}" srcOrd="1" destOrd="0" parTransId="{267A7358-FF78-4447-92D5-E823F8BD6E53}" sibTransId="{355FBE6A-BD6F-42FB-9601-93EB97F47AD7}"/>
    <dgm:cxn modelId="{6FCB90B4-5414-4646-9890-75963ABCD64F}" type="presOf" srcId="{058621C3-9E43-4194-93F9-FB5D0896F65F}" destId="{DCE55097-E06C-4020-A84A-E1F3E25DAB7F}" srcOrd="0" destOrd="0" presId="urn:microsoft.com/office/officeart/2005/8/layout/process3"/>
    <dgm:cxn modelId="{36E0E7B4-C343-49C7-A6D8-C270FA4876E5}" type="presOf" srcId="{8746DAC8-8CAF-4B29-AB84-F31F7DE7318D}" destId="{203A509D-217E-4D98-8004-883A98F2BDF1}" srcOrd="1" destOrd="0" presId="urn:microsoft.com/office/officeart/2005/8/layout/process3"/>
    <dgm:cxn modelId="{B8C520C1-24EA-4AD8-A04F-3A2007AEAB4E}" srcId="{7A1189A7-E658-472D-88B3-8995C3F0F598}" destId="{7207711F-EB9C-4287-9EAF-8C36667B6B45}" srcOrd="3" destOrd="0" parTransId="{BE16A7CA-BA70-4991-91FE-F08849EFBE27}" sibTransId="{FD8BD403-BAB7-4A5E-A668-418623CD3E08}"/>
    <dgm:cxn modelId="{D30909C3-149A-46C9-AE17-9782D2E3468F}" type="presOf" srcId="{0DC5A3B0-793A-4CC9-A812-C2CBE11D6852}" destId="{0D993425-7412-4AE5-98A3-6BE9CA166FED}" srcOrd="0" destOrd="5" presId="urn:microsoft.com/office/officeart/2005/8/layout/process3"/>
    <dgm:cxn modelId="{68585AC4-4EDB-4C22-826D-5735A9581063}" type="presOf" srcId="{CF2C2B5C-5631-4A9C-9EA4-26D69FC23A35}" destId="{0D993425-7412-4AE5-98A3-6BE9CA166FED}" srcOrd="0" destOrd="1" presId="urn:microsoft.com/office/officeart/2005/8/layout/process3"/>
    <dgm:cxn modelId="{2AA3ADCC-E55A-44D2-8D11-80FF72B88303}" srcId="{7D83F397-0462-4913-B3ED-D7D607EEE962}" destId="{8598B86F-8A73-44ED-A956-28F32413CAB9}" srcOrd="3" destOrd="0" parTransId="{22695FD1-BBC3-4B1F-9DB9-578943D05404}" sibTransId="{EC3581DA-6515-4F78-A8FB-E43FBEE4D8A0}"/>
    <dgm:cxn modelId="{181AA9D0-63CF-4118-9A24-724EAE0382C3}" srcId="{62D01F1F-D9A5-4A35-B60D-FF2A4745A729}" destId="{8277AC20-119C-41DB-9162-490D2C5BF62A}" srcOrd="1" destOrd="0" parTransId="{326A2193-016C-482C-BA0A-4338C3F57AB6}" sibTransId="{3C20C742-E2E5-4337-85FA-931FFBFBF85C}"/>
    <dgm:cxn modelId="{862003D3-8641-49A4-88DE-533B547A51EF}" type="presOf" srcId="{FC8D3ACB-1744-40A1-9291-CD04F72FDF99}" destId="{DCE55097-E06C-4020-A84A-E1F3E25DAB7F}" srcOrd="0" destOrd="3" presId="urn:microsoft.com/office/officeart/2005/8/layout/process3"/>
    <dgm:cxn modelId="{033729D3-BF0F-4EF4-8804-5A858C341652}" srcId="{E27BDA7D-0750-4083-90A0-D0D02CCD30E3}" destId="{058621C3-9E43-4194-93F9-FB5D0896F65F}" srcOrd="0" destOrd="0" parTransId="{A003FB58-DD39-403D-AF8F-4D86087E72FB}" sibTransId="{4E135E4D-EE48-4F52-868D-67E26593D6AB}"/>
    <dgm:cxn modelId="{8295DDD7-DC99-460C-8403-565E6152C8B3}" srcId="{7A1189A7-E658-472D-88B3-8995C3F0F598}" destId="{7D83F397-0462-4913-B3ED-D7D607EEE962}" srcOrd="1" destOrd="0" parTransId="{2B07DA7A-E28D-4B6C-A222-D1E5A954341F}" sibTransId="{D5F1514E-EFBA-4AB3-8272-DAE50F2FDF55}"/>
    <dgm:cxn modelId="{6C9701D9-CACB-420C-BBD4-2ECBCD6D7580}" type="presOf" srcId="{D5F1514E-EFBA-4AB3-8272-DAE50F2FDF55}" destId="{FCBE8E78-7C78-4030-9CEA-D8886FEA23C4}" srcOrd="1" destOrd="0" presId="urn:microsoft.com/office/officeart/2005/8/layout/process3"/>
    <dgm:cxn modelId="{0DDFF8DC-B094-4AD3-809C-750F979A53EA}" type="presOf" srcId="{8598B86F-8A73-44ED-A956-28F32413CAB9}" destId="{D8035CA5-CFE3-4106-BB27-0AC44852059C}" srcOrd="0" destOrd="3" presId="urn:microsoft.com/office/officeart/2005/8/layout/process3"/>
    <dgm:cxn modelId="{32F51AE0-78A0-4691-9807-2015ADA24EA6}" srcId="{62D01F1F-D9A5-4A35-B60D-FF2A4745A729}" destId="{81F854B6-BAFB-4EF9-A74A-B88D557CB5C0}" srcOrd="4" destOrd="0" parTransId="{51C8D505-E299-498E-B335-0FCAE881A79F}" sibTransId="{3A000563-339C-4A81-B5F8-107AD3885BD3}"/>
    <dgm:cxn modelId="{AB6096E1-512E-4E4B-B475-F459B8B0CE02}" type="presOf" srcId="{62D01F1F-D9A5-4A35-B60D-FF2A4745A729}" destId="{EC29BC80-524D-409D-82D3-6CE886ECD8F6}" srcOrd="0" destOrd="0" presId="urn:microsoft.com/office/officeart/2005/8/layout/process3"/>
    <dgm:cxn modelId="{646F28E5-54FD-4B04-84D0-8A9638306DE2}" srcId="{E27BDA7D-0750-4083-90A0-D0D02CCD30E3}" destId="{FC8D3ACB-1744-40A1-9291-CD04F72FDF99}" srcOrd="3" destOrd="0" parTransId="{052DF570-9B42-43FD-AA5F-C1E2DE44EADE}" sibTransId="{38256115-94F5-4CD3-BD0F-79616C0395A0}"/>
    <dgm:cxn modelId="{6A3A9CE5-89C9-40B0-BF5B-20A61FFD9ECE}" type="presOf" srcId="{7D83F397-0462-4913-B3ED-D7D607EEE962}" destId="{4FC8E815-4CD4-49D7-BFD5-81FBE00B80BD}" srcOrd="0" destOrd="0" presId="urn:microsoft.com/office/officeart/2005/8/layout/process3"/>
    <dgm:cxn modelId="{4E67A0E6-C24F-4390-848F-03F921C8CA44}" type="presOf" srcId="{7207711F-EB9C-4287-9EAF-8C36667B6B45}" destId="{29016877-437A-4ABC-B3DA-811F9745B97B}" srcOrd="1" destOrd="0" presId="urn:microsoft.com/office/officeart/2005/8/layout/process3"/>
    <dgm:cxn modelId="{C19D9AE8-E726-422F-921A-4C28C7AFF4AA}" srcId="{E27BDA7D-0750-4083-90A0-D0D02CCD30E3}" destId="{C6A0D518-7856-483D-B47B-5EFEEF195471}" srcOrd="2" destOrd="0" parTransId="{7B97BE7D-02E4-4D28-AC4D-4847D139AE43}" sibTransId="{72ADA3BB-63DE-4A66-81D8-873E30DDB632}"/>
    <dgm:cxn modelId="{DA59E7F2-96A6-4FB8-BAA9-1347C6B7B235}" type="presOf" srcId="{E27BDA7D-0750-4083-90A0-D0D02CCD30E3}" destId="{51062376-00E6-4186-8ED8-750832919EE1}" srcOrd="1" destOrd="0" presId="urn:microsoft.com/office/officeart/2005/8/layout/process3"/>
    <dgm:cxn modelId="{04D73EF5-036D-48A9-870D-EC8467226157}" srcId="{7D83F397-0462-4913-B3ED-D7D607EEE962}" destId="{19F596B1-E689-4A4A-B316-4650E1D7EE26}" srcOrd="2" destOrd="0" parTransId="{EF41F358-149C-4A61-B7EE-0E79452BC6F1}" sibTransId="{9B119E15-8208-47B3-8B27-2CADFE4A00A8}"/>
    <dgm:cxn modelId="{F074C5F7-E75A-4933-9E72-9F1F04EA681E}" type="presOf" srcId="{0C236368-D49E-432C-A449-DED800063DFC}" destId="{0D993425-7412-4AE5-98A3-6BE9CA166FED}" srcOrd="0" destOrd="6" presId="urn:microsoft.com/office/officeart/2005/8/layout/process3"/>
    <dgm:cxn modelId="{14718D10-1980-4F0B-8274-3EB2DE3771CB}" type="presParOf" srcId="{74A7889B-4545-433D-8AC2-91D04B85182D}" destId="{911FB366-6396-4622-86E0-D55A45D2E674}" srcOrd="0" destOrd="0" presId="urn:microsoft.com/office/officeart/2005/8/layout/process3"/>
    <dgm:cxn modelId="{F033D0CC-A6DB-436B-A985-D18B4B97856E}" type="presParOf" srcId="{911FB366-6396-4622-86E0-D55A45D2E674}" destId="{8641A464-8CD1-4137-A433-58D1D8839B11}" srcOrd="0" destOrd="0" presId="urn:microsoft.com/office/officeart/2005/8/layout/process3"/>
    <dgm:cxn modelId="{9EF571B1-5718-46CE-8CAC-7376DD152C83}" type="presParOf" srcId="{911FB366-6396-4622-86E0-D55A45D2E674}" destId="{51062376-00E6-4186-8ED8-750832919EE1}" srcOrd="1" destOrd="0" presId="urn:microsoft.com/office/officeart/2005/8/layout/process3"/>
    <dgm:cxn modelId="{B9BD45DE-35A8-40FC-B718-F7CCFBFB56BB}" type="presParOf" srcId="{911FB366-6396-4622-86E0-D55A45D2E674}" destId="{DCE55097-E06C-4020-A84A-E1F3E25DAB7F}" srcOrd="2" destOrd="0" presId="urn:microsoft.com/office/officeart/2005/8/layout/process3"/>
    <dgm:cxn modelId="{15FCE2F3-98D6-4E50-A573-446765BE68B1}" type="presParOf" srcId="{74A7889B-4545-433D-8AC2-91D04B85182D}" destId="{A5FF301D-DF26-4E52-8808-15ED1584AF18}" srcOrd="1" destOrd="0" presId="urn:microsoft.com/office/officeart/2005/8/layout/process3"/>
    <dgm:cxn modelId="{0822074C-FD65-45B5-AECF-B12D62A6A606}" type="presParOf" srcId="{A5FF301D-DF26-4E52-8808-15ED1584AF18}" destId="{D693DBC2-CBF5-427D-AD0A-81D639B8EF91}" srcOrd="0" destOrd="0" presId="urn:microsoft.com/office/officeart/2005/8/layout/process3"/>
    <dgm:cxn modelId="{1AC69153-A18C-4010-92A5-C5726CF468C4}" type="presParOf" srcId="{74A7889B-4545-433D-8AC2-91D04B85182D}" destId="{524577AA-1789-4548-8946-CCBADC1C4F2D}" srcOrd="2" destOrd="0" presId="urn:microsoft.com/office/officeart/2005/8/layout/process3"/>
    <dgm:cxn modelId="{47598347-2D71-45B2-BD61-1376DB08234D}" type="presParOf" srcId="{524577AA-1789-4548-8946-CCBADC1C4F2D}" destId="{4FC8E815-4CD4-49D7-BFD5-81FBE00B80BD}" srcOrd="0" destOrd="0" presId="urn:microsoft.com/office/officeart/2005/8/layout/process3"/>
    <dgm:cxn modelId="{9E4FE68A-9A1B-40DC-B165-8080102DC2A5}" type="presParOf" srcId="{524577AA-1789-4548-8946-CCBADC1C4F2D}" destId="{0444A8C9-43B9-4FD9-965A-6EF4D9E96FD9}" srcOrd="1" destOrd="0" presId="urn:microsoft.com/office/officeart/2005/8/layout/process3"/>
    <dgm:cxn modelId="{F3240BB8-414A-4EE4-A327-34A992D61E13}" type="presParOf" srcId="{524577AA-1789-4548-8946-CCBADC1C4F2D}" destId="{D8035CA5-CFE3-4106-BB27-0AC44852059C}" srcOrd="2" destOrd="0" presId="urn:microsoft.com/office/officeart/2005/8/layout/process3"/>
    <dgm:cxn modelId="{222AB069-6BD4-4036-A0D0-1371F20FEB3A}" type="presParOf" srcId="{74A7889B-4545-433D-8AC2-91D04B85182D}" destId="{6BD31962-2E11-4AC0-B694-EE64182DC954}" srcOrd="3" destOrd="0" presId="urn:microsoft.com/office/officeart/2005/8/layout/process3"/>
    <dgm:cxn modelId="{FF83BFF2-7FD3-47DF-A5BD-F792FC1D9C14}" type="presParOf" srcId="{6BD31962-2E11-4AC0-B694-EE64182DC954}" destId="{FCBE8E78-7C78-4030-9CEA-D8886FEA23C4}" srcOrd="0" destOrd="0" presId="urn:microsoft.com/office/officeart/2005/8/layout/process3"/>
    <dgm:cxn modelId="{C95700C3-E74D-4372-8C5F-D2CEE735B664}" type="presParOf" srcId="{74A7889B-4545-433D-8AC2-91D04B85182D}" destId="{04DD0A79-B25B-48BB-9653-D0CCE182B93B}" srcOrd="4" destOrd="0" presId="urn:microsoft.com/office/officeart/2005/8/layout/process3"/>
    <dgm:cxn modelId="{C3935A14-5F5C-4673-8B1D-DF00D4D5B03C}" type="presParOf" srcId="{04DD0A79-B25B-48BB-9653-D0CCE182B93B}" destId="{EC29BC80-524D-409D-82D3-6CE886ECD8F6}" srcOrd="0" destOrd="0" presId="urn:microsoft.com/office/officeart/2005/8/layout/process3"/>
    <dgm:cxn modelId="{5E6A0883-C463-4175-8095-C97CE7F47749}" type="presParOf" srcId="{04DD0A79-B25B-48BB-9653-D0CCE182B93B}" destId="{12EC02C1-F272-48BE-8CD5-1B4EEF181648}" srcOrd="1" destOrd="0" presId="urn:microsoft.com/office/officeart/2005/8/layout/process3"/>
    <dgm:cxn modelId="{9F15EEB2-6AC1-49B1-B116-1B7BDA716BC7}" type="presParOf" srcId="{04DD0A79-B25B-48BB-9653-D0CCE182B93B}" destId="{9DE3A5A8-EF8C-4D61-A2E0-1E8C333A71CD}" srcOrd="2" destOrd="0" presId="urn:microsoft.com/office/officeart/2005/8/layout/process3"/>
    <dgm:cxn modelId="{F19136F7-A7AF-4D3F-97AC-D10B86A6BCBC}" type="presParOf" srcId="{74A7889B-4545-433D-8AC2-91D04B85182D}" destId="{08A504AF-1641-4A2D-9B96-A3AD68C77EEC}" srcOrd="5" destOrd="0" presId="urn:microsoft.com/office/officeart/2005/8/layout/process3"/>
    <dgm:cxn modelId="{1E8A033E-5960-4EAA-8AC4-D07DA62A475C}" type="presParOf" srcId="{08A504AF-1641-4A2D-9B96-A3AD68C77EEC}" destId="{203A509D-217E-4D98-8004-883A98F2BDF1}" srcOrd="0" destOrd="0" presId="urn:microsoft.com/office/officeart/2005/8/layout/process3"/>
    <dgm:cxn modelId="{9BF4EFE8-9AE2-41E8-A95C-7E6B395F1805}" type="presParOf" srcId="{74A7889B-4545-433D-8AC2-91D04B85182D}" destId="{2643A8A6-93BF-48EE-AF90-5D5BEDFD5B53}" srcOrd="6" destOrd="0" presId="urn:microsoft.com/office/officeart/2005/8/layout/process3"/>
    <dgm:cxn modelId="{59D3B2CB-2646-49A2-A704-C1F0B63D3235}" type="presParOf" srcId="{2643A8A6-93BF-48EE-AF90-5D5BEDFD5B53}" destId="{57CBC78E-A799-4652-9437-F436B20D18E0}" srcOrd="0" destOrd="0" presId="urn:microsoft.com/office/officeart/2005/8/layout/process3"/>
    <dgm:cxn modelId="{587C3E6F-E459-4658-907E-880C0AE0EF01}" type="presParOf" srcId="{2643A8A6-93BF-48EE-AF90-5D5BEDFD5B53}" destId="{29016877-437A-4ABC-B3DA-811F9745B97B}" srcOrd="1" destOrd="0" presId="urn:microsoft.com/office/officeart/2005/8/layout/process3"/>
    <dgm:cxn modelId="{18EC6ADE-B969-4542-86C7-DEE957F66868}" type="presParOf" srcId="{2643A8A6-93BF-48EE-AF90-5D5BEDFD5B53}" destId="{0D993425-7412-4AE5-98A3-6BE9CA166FE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62376-00E6-4186-8ED8-750832919EE1}">
      <dsp:nvSpPr>
        <dsp:cNvPr id="0" name=""/>
        <dsp:cNvSpPr/>
      </dsp:nvSpPr>
      <dsp:spPr>
        <a:xfrm>
          <a:off x="3146" y="217372"/>
          <a:ext cx="1847507" cy="749622"/>
        </a:xfrm>
        <a:prstGeom prst="roundRect">
          <a:avLst>
            <a:gd name="adj" fmla="val 10000"/>
          </a:avLst>
        </a:prstGeom>
        <a:solidFill>
          <a:srgbClr val="66FF66"/>
        </a:solidFill>
        <a:ln>
          <a:solidFill>
            <a:srgbClr val="92D05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1</a:t>
          </a:r>
        </a:p>
      </dsp:txBody>
      <dsp:txXfrm>
        <a:off x="3146" y="217372"/>
        <a:ext cx="1847507" cy="499748"/>
      </dsp:txXfrm>
    </dsp:sp>
    <dsp:sp modelId="{DCE55097-E06C-4020-A84A-E1F3E25DAB7F}">
      <dsp:nvSpPr>
        <dsp:cNvPr id="0" name=""/>
        <dsp:cNvSpPr/>
      </dsp:nvSpPr>
      <dsp:spPr>
        <a:xfrm>
          <a:off x="388879" y="721475"/>
          <a:ext cx="1822682" cy="385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Literature reading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Implementation,  Reinterpretation  of IRS models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HELIOS simulation with Ansys HFSS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Familiarization with a thesis template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Radar Cross Section (RCS) for planar surface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Preparation of kickoff presentation</a:t>
          </a:r>
        </a:p>
      </dsp:txBody>
      <dsp:txXfrm>
        <a:off x="442264" y="774860"/>
        <a:ext cx="1715912" cy="3748830"/>
      </dsp:txXfrm>
    </dsp:sp>
    <dsp:sp modelId="{A5FF301D-DF26-4E52-8808-15ED1584AF18}">
      <dsp:nvSpPr>
        <dsp:cNvPr id="0" name=""/>
        <dsp:cNvSpPr/>
      </dsp:nvSpPr>
      <dsp:spPr>
        <a:xfrm rot="21597780">
          <a:off x="2123862" y="239389"/>
          <a:ext cx="579203" cy="453795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solidFill>
            <a:srgbClr val="92D050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23862" y="330192"/>
        <a:ext cx="443065" cy="272277"/>
      </dsp:txXfrm>
    </dsp:sp>
    <dsp:sp modelId="{0444A8C9-43B9-4FD9-965A-6EF4D9E96FD9}">
      <dsp:nvSpPr>
        <dsp:cNvPr id="0" name=""/>
        <dsp:cNvSpPr/>
      </dsp:nvSpPr>
      <dsp:spPr>
        <a:xfrm>
          <a:off x="2943489" y="223044"/>
          <a:ext cx="1822682" cy="726935"/>
        </a:xfrm>
        <a:prstGeom prst="roundRect">
          <a:avLst>
            <a:gd name="adj" fmla="val 10000"/>
          </a:avLst>
        </a:prstGeom>
        <a:solidFill>
          <a:srgbClr val="66FF66"/>
        </a:solidFill>
        <a:ln>
          <a:solidFill>
            <a:srgbClr val="92D05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2</a:t>
          </a:r>
        </a:p>
      </dsp:txBody>
      <dsp:txXfrm>
        <a:off x="2943489" y="223044"/>
        <a:ext cx="1822682" cy="484623"/>
      </dsp:txXfrm>
    </dsp:sp>
    <dsp:sp modelId="{D8035CA5-CFE3-4106-BB27-0AC44852059C}">
      <dsp:nvSpPr>
        <dsp:cNvPr id="0" name=""/>
        <dsp:cNvSpPr/>
      </dsp:nvSpPr>
      <dsp:spPr>
        <a:xfrm>
          <a:off x="3316810" y="707668"/>
          <a:ext cx="1822682" cy="385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HELIOS array simulation and modeling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Comparing analytical and Ansys simulation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Working on thesis section 3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Preparation of the second presentation</a:t>
          </a:r>
        </a:p>
      </dsp:txBody>
      <dsp:txXfrm>
        <a:off x="3370195" y="761053"/>
        <a:ext cx="1715912" cy="3748830"/>
      </dsp:txXfrm>
    </dsp:sp>
    <dsp:sp modelId="{6BD31962-2E11-4AC0-B694-EE64182DC954}">
      <dsp:nvSpPr>
        <dsp:cNvPr id="0" name=""/>
        <dsp:cNvSpPr/>
      </dsp:nvSpPr>
      <dsp:spPr>
        <a:xfrm rot="17389">
          <a:off x="5042480" y="245947"/>
          <a:ext cx="585789" cy="453795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solidFill>
            <a:srgbClr val="92D050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042481" y="336362"/>
        <a:ext cx="449651" cy="272277"/>
      </dsp:txXfrm>
    </dsp:sp>
    <dsp:sp modelId="{12EC02C1-F272-48BE-8CD5-1B4EEF181648}">
      <dsp:nvSpPr>
        <dsp:cNvPr id="0" name=""/>
        <dsp:cNvSpPr/>
      </dsp:nvSpPr>
      <dsp:spPr>
        <a:xfrm>
          <a:off x="5871420" y="175108"/>
          <a:ext cx="2284677" cy="918678"/>
        </a:xfrm>
        <a:prstGeom prst="roundRect">
          <a:avLst>
            <a:gd name="adj" fmla="val 10000"/>
          </a:avLst>
        </a:prstGeom>
        <a:solidFill>
          <a:srgbClr val="66FF66"/>
        </a:solidFill>
        <a:ln>
          <a:solidFill>
            <a:srgbClr val="92D05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3</a:t>
          </a:r>
        </a:p>
      </dsp:txBody>
      <dsp:txXfrm>
        <a:off x="5871420" y="175108"/>
        <a:ext cx="2284677" cy="612452"/>
      </dsp:txXfrm>
    </dsp:sp>
    <dsp:sp modelId="{9DE3A5A8-EF8C-4D61-A2E0-1E8C333A71CD}">
      <dsp:nvSpPr>
        <dsp:cNvPr id="0" name=""/>
        <dsp:cNvSpPr/>
      </dsp:nvSpPr>
      <dsp:spPr>
        <a:xfrm>
          <a:off x="6475739" y="755604"/>
          <a:ext cx="1822682" cy="385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Tuning of the analytical model.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Performance evaluation.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Evaluating HELIOS model according to design requirement.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Preparation of the third presentation.</a:t>
          </a:r>
        </a:p>
      </dsp:txBody>
      <dsp:txXfrm>
        <a:off x="6529124" y="808989"/>
        <a:ext cx="1715912" cy="3748830"/>
      </dsp:txXfrm>
    </dsp:sp>
    <dsp:sp modelId="{08A504AF-1641-4A2D-9B96-A3AD68C77EEC}">
      <dsp:nvSpPr>
        <dsp:cNvPr id="0" name=""/>
        <dsp:cNvSpPr/>
      </dsp:nvSpPr>
      <dsp:spPr>
        <a:xfrm rot="21523333">
          <a:off x="8369228" y="219161"/>
          <a:ext cx="452066" cy="453795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solidFill>
            <a:srgbClr val="92D050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369245" y="311432"/>
        <a:ext cx="316446" cy="272277"/>
      </dsp:txXfrm>
    </dsp:sp>
    <dsp:sp modelId="{29016877-437A-4ABC-B3DA-811F9745B97B}">
      <dsp:nvSpPr>
        <dsp:cNvPr id="0" name=""/>
        <dsp:cNvSpPr/>
      </dsp:nvSpPr>
      <dsp:spPr>
        <a:xfrm>
          <a:off x="9008841" y="174194"/>
          <a:ext cx="1822682" cy="726935"/>
        </a:xfrm>
        <a:prstGeom prst="roundRect">
          <a:avLst>
            <a:gd name="adj" fmla="val 10000"/>
          </a:avLst>
        </a:prstGeom>
        <a:solidFill>
          <a:srgbClr val="66FF66"/>
        </a:solidFill>
        <a:ln>
          <a:solidFill>
            <a:srgbClr val="92D05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4</a:t>
          </a:r>
        </a:p>
      </dsp:txBody>
      <dsp:txXfrm>
        <a:off x="9008841" y="174194"/>
        <a:ext cx="1822682" cy="484623"/>
      </dsp:txXfrm>
    </dsp:sp>
    <dsp:sp modelId="{0D993425-7412-4AE5-98A3-6BE9CA166FED}">
      <dsp:nvSpPr>
        <dsp:cNvPr id="0" name=""/>
        <dsp:cNvSpPr/>
      </dsp:nvSpPr>
      <dsp:spPr>
        <a:xfrm>
          <a:off x="9403669" y="707668"/>
          <a:ext cx="1822682" cy="3855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u="none" kern="1200"/>
            <a:t>Complete master </a:t>
          </a:r>
          <a:r>
            <a:rPr lang="en-US" sz="1400" kern="1200"/>
            <a:t>thesis.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Preparation of the final presentation.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u="sng" kern="1200"/>
            <a:t>Extended case study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/>
            <a:t>Investigation of </a:t>
          </a:r>
          <a:r>
            <a:rPr lang="en-US" sz="1400" u="sng" kern="1200"/>
            <a:t>performance</a:t>
          </a:r>
          <a:r>
            <a:rPr lang="en-US" sz="1400" kern="1200"/>
            <a:t> using the </a:t>
          </a:r>
          <a:r>
            <a:rPr lang="en-US" sz="1400" kern="1200" err="1"/>
            <a:t>UMi</a:t>
          </a:r>
          <a:r>
            <a:rPr lang="en-US" sz="1400" kern="1200"/>
            <a:t> model.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/>
            <a:t>Including HELIOS </a:t>
          </a:r>
          <a:r>
            <a:rPr lang="en-US" sz="1400" u="sng" kern="1200"/>
            <a:t>elevation</a:t>
          </a:r>
          <a:r>
            <a:rPr lang="en-US" sz="1400" kern="1200"/>
            <a:t> in urban case study.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/>
            <a:t>Investigation of power </a:t>
          </a:r>
          <a:r>
            <a:rPr lang="en-US" sz="1400" u="sng" kern="1200"/>
            <a:t>over prediction </a:t>
          </a:r>
          <a:r>
            <a:rPr lang="en-US" sz="1400" kern="1200"/>
            <a:t>behavior.</a:t>
          </a:r>
        </a:p>
      </dsp:txBody>
      <dsp:txXfrm>
        <a:off x="9457054" y="761053"/>
        <a:ext cx="1715912" cy="374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4279695" cy="343066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l" eaLnBrk="0" hangingPunct="0">
              <a:defRPr sz="1200"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92228" y="2"/>
            <a:ext cx="4279694" cy="343066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 eaLnBrk="0" hangingPunct="0">
              <a:defRPr sz="1200"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fld id="{0C329B39-E0B1-43DA-B8A5-4CDF9ADE4796}" type="datetimeFigureOut">
              <a:rPr lang="de-DE"/>
              <a:pPr>
                <a:defRPr/>
              </a:pPr>
              <a:t>11.01.2024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" y="6513831"/>
            <a:ext cx="4279695" cy="343065"/>
          </a:xfrm>
          <a:prstGeom prst="rect">
            <a:avLst/>
          </a:prstGeom>
        </p:spPr>
        <p:txBody>
          <a:bodyPr vert="horz" lIns="92098" tIns="46049" rIns="92098" bIns="46049" rtlCol="0" anchor="b"/>
          <a:lstStyle>
            <a:lvl1pPr algn="l" eaLnBrk="0" hangingPunct="0">
              <a:defRPr sz="1200"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592228" y="6513831"/>
            <a:ext cx="4279694" cy="343065"/>
          </a:xfrm>
          <a:prstGeom prst="rect">
            <a:avLst/>
          </a:prstGeom>
        </p:spPr>
        <p:txBody>
          <a:bodyPr vert="horz" lIns="92098" tIns="46049" rIns="92098" bIns="46049" rtlCol="0" anchor="b"/>
          <a:lstStyle>
            <a:lvl1pPr algn="r" eaLnBrk="0" hangingPunct="0">
              <a:defRPr sz="1200"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fld id="{B4EAEE31-8933-46D6-9A0F-0F92C3A8ACF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03849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1:22:07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"/>
            <a:ext cx="4279695" cy="343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8" tIns="46049" rIns="92098" bIns="4604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2228" y="2"/>
            <a:ext cx="4279694" cy="343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8" tIns="46049" rIns="92098" bIns="4604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51125" y="514350"/>
            <a:ext cx="4572000" cy="2573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6731" y="3257468"/>
            <a:ext cx="7900797" cy="308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8" tIns="46049" rIns="92098" bIns="460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6513831"/>
            <a:ext cx="4279695" cy="34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8" tIns="46049" rIns="92098" bIns="4604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228" y="6513831"/>
            <a:ext cx="4279694" cy="34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8" tIns="46049" rIns="92098" bIns="4604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fld id="{864F4469-82C8-40D4-9423-A6292FB9E51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325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96" charset="-128"/>
        <a:cs typeface="ヒラギノ角ゴ Pro W3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96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96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96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96" charset="-128"/>
        <a:cs typeface="ヒラギノ角ゴ Pro W3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998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805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405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56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7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1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304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966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82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269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43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82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71587" y="2214554"/>
            <a:ext cx="10363200" cy="1214446"/>
          </a:xfrm>
          <a:prstGeom prst="rect">
            <a:avLst/>
          </a:prstGeom>
        </p:spPr>
        <p:txBody>
          <a:bodyPr/>
          <a:lstStyle>
            <a:lvl1pPr algn="ctr">
              <a:defRPr sz="24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i="0">
                <a:effectLst/>
              </a:rPr>
              <a:t>Modeling and Validation of Reflecting </a:t>
            </a:r>
            <a:r>
              <a:rPr lang="en-US" i="0" err="1">
                <a:effectLst/>
              </a:rPr>
              <a:t>Metasurfaces</a:t>
            </a:r>
            <a:r>
              <a:rPr lang="en-US" i="0">
                <a:effectLst/>
              </a:rPr>
              <a:t> </a:t>
            </a:r>
            <a:br>
              <a:rPr lang="en-US" i="0">
                <a:effectLst/>
              </a:rPr>
            </a:br>
            <a:r>
              <a:rPr lang="en-US" i="0">
                <a:effectLst/>
              </a:rPr>
              <a:t>for Improved </a:t>
            </a:r>
            <a:r>
              <a:rPr lang="en-US" i="0" err="1">
                <a:effectLst/>
              </a:rPr>
              <a:t>mmWave</a:t>
            </a:r>
            <a:r>
              <a:rPr lang="en-US" i="0">
                <a:effectLst/>
              </a:rPr>
              <a:t> Coverage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85987" y="3695702"/>
            <a:ext cx="8534400" cy="5429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Padmashree </a:t>
            </a:r>
            <a:r>
              <a:rPr lang="de-DE" err="1"/>
              <a:t>Reddy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57687" y="4429132"/>
            <a:ext cx="4191000" cy="500076"/>
          </a:xfrm>
          <a:prstGeom prst="rect">
            <a:avLst/>
          </a:prstGeom>
        </p:spPr>
        <p:txBody>
          <a:bodyPr/>
          <a:lstStyle>
            <a:lvl1pPr algn="ctr">
              <a:buNone/>
              <a:defRPr b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Datum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62561" y="1428737"/>
            <a:ext cx="2381251" cy="357187"/>
          </a:xfrm>
          <a:prstGeom prst="rect">
            <a:avLst/>
          </a:prstGeom>
        </p:spPr>
        <p:txBody>
          <a:bodyPr/>
          <a:lstStyle>
            <a:lvl1pPr algn="ctr">
              <a:buNone/>
              <a:defRPr b="0">
                <a:latin typeface="Arial" pitchFamily="34" charset="0"/>
                <a:cs typeface="Arial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/>
              <a:t>Vortragsart</a:t>
            </a:r>
          </a:p>
        </p:txBody>
      </p:sp>
    </p:spTree>
    <p:extLst>
      <p:ext uri="{BB962C8B-B14F-4D97-AF65-F5344CB8AC3E}">
        <p14:creationId xmlns:p14="http://schemas.microsoft.com/office/powerpoint/2010/main" val="403353691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A95A-131E-4921-A8B5-2BEA030E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3091-AC91-466E-B509-69056C680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F05DA-7E51-4B7A-A113-7E74828C5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241C1-076E-4946-B589-689975DB5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246096-AB96-4D88-8DDE-F39338781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11E8124-057B-48EE-872A-74FD517ED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D67077-A5E9-4F2A-9EAF-43DA3417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1473930-30AA-4D68-8050-1AFCDB03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1D427-D826-4070-8AE1-35D80AE8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F33087-FADD-4652-8F5A-20B785CCD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087FA5-03E7-4F83-88D9-737FF94C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6F76C5-E767-48F0-AA13-07B97F29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37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D5CC87-E4A8-4676-B924-1A48CF1F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4BE5FA-66CA-4E38-9986-11A580A5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4651DD-6950-4F83-BAB8-29F8785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20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F093-1D8D-4C1B-B014-3DD18CBC3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CFCA-FD76-4791-B2DA-1E2BBD680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38F5D-78F2-453E-8A98-48EA1D8BF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1CBC7C-2B88-469A-BDFB-453546C92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E79533-330C-41DA-9ACE-A1B1E925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D4613B-FC58-4AB7-8F0C-C9F66DC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73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AF50-D74F-4381-BF09-756B2AF7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06D2E-A8BA-4F60-8EBD-308823742C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14B17-17CC-4D66-98BE-A1FBF7C90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087017-B275-4FA3-AF35-FD8E28B6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D2A907-960D-4969-A31F-230A9AD9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2B5D43-BB6A-45B0-97A5-3BDAF9D3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16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30B9-3687-457C-B96B-084B541A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5194B-5925-4ECE-80C4-7CCE0B453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B0A75-903E-4C60-AB8C-570ACD40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189AD-4C00-4907-8508-0E1C2D2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729AF-F92A-47DE-89D9-6392356C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5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A1B7D3-7E32-467A-B918-478006576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38E18-01C6-4D8D-BAFB-F1BC3667F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2745B-06A4-42D7-A514-60937226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158F1-5A03-442F-A1F7-46ACDBC34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1966CA-D299-4944-84F3-EFB6D8FC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0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6954" y="700088"/>
            <a:ext cx="10978092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Titelzeile</a:t>
            </a:r>
          </a:p>
        </p:txBody>
      </p:sp>
    </p:spTree>
    <p:extLst>
      <p:ext uri="{BB962C8B-B14F-4D97-AF65-F5344CB8AC3E}">
        <p14:creationId xmlns:p14="http://schemas.microsoft.com/office/powerpoint/2010/main" val="27889805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606954" y="700088"/>
            <a:ext cx="10978092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Titelzeile</a:t>
            </a:r>
          </a:p>
        </p:txBody>
      </p:sp>
    </p:spTree>
    <p:extLst>
      <p:ext uri="{BB962C8B-B14F-4D97-AF65-F5344CB8AC3E}">
        <p14:creationId xmlns:p14="http://schemas.microsoft.com/office/powerpoint/2010/main" val="176555209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6287" y="1434516"/>
            <a:ext cx="5390230" cy="469164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93368" y="1434517"/>
            <a:ext cx="5389033" cy="4691646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SzTx/>
              <a:buFont typeface="Wingdings" pitchFamily="2" charset="2"/>
              <a:buChar char=""/>
              <a:tabLst/>
              <a:defRPr sz="2000"/>
            </a:lvl1pPr>
            <a:lvl2pPr marL="7429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SzTx/>
              <a:buFont typeface="Wingdings" pitchFamily="2" charset="2"/>
              <a:buChar char=""/>
              <a:tabLst/>
              <a:defRPr sz="1800"/>
            </a:lvl2pPr>
            <a:lvl3pPr marL="11430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SzTx/>
              <a:buFont typeface="Wingdings" pitchFamily="2" charset="2"/>
              <a:buChar char=""/>
              <a:tabLst/>
              <a:defRPr sz="1600"/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SzTx/>
              <a:buFont typeface="Wingdings" pitchFamily="2" charset="2"/>
              <a:buChar char=""/>
              <a:tabLst/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SzTx/>
              <a:buFont typeface="Wingdings" pitchFamily="2" charset="2"/>
              <a:buChar char=""/>
              <a:tabLst/>
              <a:defRPr/>
            </a:pPr>
            <a:endParaRPr kumimoji="0" lang="de-DE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6954" y="700088"/>
            <a:ext cx="10978092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Titelzeile</a:t>
            </a:r>
          </a:p>
        </p:txBody>
      </p:sp>
    </p:spTree>
    <p:extLst>
      <p:ext uri="{BB962C8B-B14F-4D97-AF65-F5344CB8AC3E}">
        <p14:creationId xmlns:p14="http://schemas.microsoft.com/office/powerpoint/2010/main" val="32674840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0194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99F9-464A-4B29-BBF4-873E3F9A6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427CD-3679-42E4-AD31-02BC82367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0B6A688-8B60-457B-A4EF-42994E0FA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5A6883-EBBB-4871-8AF5-47D74D96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05A52A4-00E8-40BA-9F5F-88750914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5E7A-1BA7-4498-8A7B-3382156B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F843F-118A-4E5A-82F7-12D1B390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4FA1F7-F9C8-43AC-B149-F02E505A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1D57-B437-4EC8-89C8-D9C2ACC2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E01361-C571-4087-9699-E522E906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1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F009-ED80-430D-87B2-D279102A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8D750-7921-4758-9EBF-30D2A5119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49E349-9814-4352-90E8-004F11A4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FF684-BD7E-40A5-98D9-A6A4FC7B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B5E1D-4A07-4576-9B86-0C06AE39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2579-BF8D-4689-8F59-E089B9FA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0823-C264-4317-850B-98143E67C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38643-601C-4D18-99F3-B61E1C5F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A2FD67B-BF8F-4CB1-969C-D3CAF0BF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E8B893-F5A3-4A71-9E44-A77297B5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5C59276-009E-4793-AB8E-FD37E2E6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4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59">
            <a:hlinkClick r:id="rId3" action="ppaction://hlinksldjump" highlightClick="1"/>
          </p:cNvPr>
          <p:cNvSpPr>
            <a:spLocks noChangeArrowheads="1"/>
          </p:cNvSpPr>
          <p:nvPr userDrawn="1"/>
        </p:nvSpPr>
        <p:spPr bwMode="auto">
          <a:xfrm>
            <a:off x="5791201" y="381000"/>
            <a:ext cx="5636684" cy="719138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endParaRPr lang="en-US" altLang="en-US" sz="1400"/>
          </a:p>
        </p:txBody>
      </p:sp>
      <p:pic>
        <p:nvPicPr>
          <p:cNvPr id="102" name="Grafik 10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2" y="188807"/>
            <a:ext cx="2992128" cy="483599"/>
          </a:xfrm>
          <a:prstGeom prst="rect">
            <a:avLst/>
          </a:prstGeom>
        </p:spPr>
      </p:pic>
      <p:grpSp>
        <p:nvGrpSpPr>
          <p:cNvPr id="118" name="Gruppieren 117"/>
          <p:cNvGrpSpPr/>
          <p:nvPr userDrawn="1"/>
        </p:nvGrpSpPr>
        <p:grpSpPr>
          <a:xfrm>
            <a:off x="2761308" y="5314598"/>
            <a:ext cx="6669385" cy="830997"/>
            <a:chOff x="3486668" y="5314598"/>
            <a:chExt cx="6669385" cy="830997"/>
          </a:xfrm>
        </p:grpSpPr>
        <p:sp>
          <p:nvSpPr>
            <p:cNvPr id="1058" name="Textfeld 1057"/>
            <p:cNvSpPr txBox="1"/>
            <p:nvPr userDrawn="1"/>
          </p:nvSpPr>
          <p:spPr>
            <a:xfrm>
              <a:off x="4325611" y="5314598"/>
              <a:ext cx="5830442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+mn-lt"/>
                </a:rPr>
                <a:t>Faculty of Electrical Engineering and Information Technology</a:t>
              </a:r>
            </a:p>
            <a:p>
              <a:r>
                <a:rPr lang="de-DE" sz="1600">
                  <a:solidFill>
                    <a:schemeClr val="tx1"/>
                  </a:solidFill>
                  <a:latin typeface="+mn-lt"/>
                </a:rPr>
                <a:t>Communication Networks Institute</a:t>
              </a:r>
            </a:p>
            <a:p>
              <a:r>
                <a:rPr lang="de-DE" sz="1600">
                  <a:solidFill>
                    <a:schemeClr val="tx1"/>
                  </a:solidFill>
                  <a:latin typeface="+mn-lt"/>
                </a:rPr>
                <a:t>Prof.</a:t>
              </a:r>
              <a:r>
                <a:rPr lang="de-DE" sz="1600" baseline="0">
                  <a:solidFill>
                    <a:schemeClr val="tx1"/>
                  </a:solidFill>
                  <a:latin typeface="+mn-lt"/>
                </a:rPr>
                <a:t> Dr.-Ing. Christian Wietfeld</a:t>
              </a:r>
              <a:endParaRPr lang="de-DE" sz="16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63" name="Freeform 84"/>
            <p:cNvSpPr>
              <a:spLocks noChangeAspect="1" noEditPoints="1"/>
            </p:cNvSpPr>
            <p:nvPr userDrawn="1"/>
          </p:nvSpPr>
          <p:spPr bwMode="auto">
            <a:xfrm>
              <a:off x="3486668" y="5349769"/>
              <a:ext cx="737669" cy="760654"/>
            </a:xfrm>
            <a:custGeom>
              <a:avLst/>
              <a:gdLst>
                <a:gd name="T0" fmla="*/ 112 w 948"/>
                <a:gd name="T1" fmla="*/ 807 h 978"/>
                <a:gd name="T2" fmla="*/ 2 w 948"/>
                <a:gd name="T3" fmla="*/ 524 h 978"/>
                <a:gd name="T4" fmla="*/ 177 w 948"/>
                <a:gd name="T5" fmla="*/ 121 h 978"/>
                <a:gd name="T6" fmla="*/ 758 w 948"/>
                <a:gd name="T7" fmla="*/ 91 h 978"/>
                <a:gd name="T8" fmla="*/ 947 w 948"/>
                <a:gd name="T9" fmla="*/ 404 h 978"/>
                <a:gd name="T10" fmla="*/ 901 w 948"/>
                <a:gd name="T11" fmla="*/ 611 h 978"/>
                <a:gd name="T12" fmla="*/ 847 w 948"/>
                <a:gd name="T13" fmla="*/ 667 h 978"/>
                <a:gd name="T14" fmla="*/ 796 w 948"/>
                <a:gd name="T15" fmla="*/ 642 h 978"/>
                <a:gd name="T16" fmla="*/ 851 w 948"/>
                <a:gd name="T17" fmla="*/ 548 h 978"/>
                <a:gd name="T18" fmla="*/ 801 w 948"/>
                <a:gd name="T19" fmla="*/ 232 h 978"/>
                <a:gd name="T20" fmla="*/ 536 w 948"/>
                <a:gd name="T21" fmla="*/ 92 h 978"/>
                <a:gd name="T22" fmla="*/ 350 w 948"/>
                <a:gd name="T23" fmla="*/ 113 h 978"/>
                <a:gd name="T24" fmla="*/ 94 w 948"/>
                <a:gd name="T25" fmla="*/ 374 h 978"/>
                <a:gd name="T26" fmla="*/ 78 w 948"/>
                <a:gd name="T27" fmla="*/ 535 h 978"/>
                <a:gd name="T28" fmla="*/ 169 w 948"/>
                <a:gd name="T29" fmla="*/ 756 h 978"/>
                <a:gd name="T30" fmla="*/ 395 w 948"/>
                <a:gd name="T31" fmla="*/ 890 h 978"/>
                <a:gd name="T32" fmla="*/ 705 w 948"/>
                <a:gd name="T33" fmla="*/ 836 h 978"/>
                <a:gd name="T34" fmla="*/ 765 w 948"/>
                <a:gd name="T35" fmla="*/ 839 h 978"/>
                <a:gd name="T36" fmla="*/ 758 w 948"/>
                <a:gd name="T37" fmla="*/ 890 h 978"/>
                <a:gd name="T38" fmla="*/ 466 w 948"/>
                <a:gd name="T39" fmla="*/ 976 h 978"/>
                <a:gd name="T40" fmla="*/ 281 w 948"/>
                <a:gd name="T41" fmla="*/ 573 h 978"/>
                <a:gd name="T42" fmla="*/ 234 w 948"/>
                <a:gd name="T43" fmla="*/ 517 h 978"/>
                <a:gd name="T44" fmla="*/ 239 w 948"/>
                <a:gd name="T45" fmla="*/ 431 h 978"/>
                <a:gd name="T46" fmla="*/ 326 w 948"/>
                <a:gd name="T47" fmla="*/ 378 h 978"/>
                <a:gd name="T48" fmla="*/ 398 w 948"/>
                <a:gd name="T49" fmla="*/ 392 h 978"/>
                <a:gd name="T50" fmla="*/ 398 w 948"/>
                <a:gd name="T51" fmla="*/ 433 h 978"/>
                <a:gd name="T52" fmla="*/ 320 w 948"/>
                <a:gd name="T53" fmla="*/ 418 h 978"/>
                <a:gd name="T54" fmla="*/ 286 w 948"/>
                <a:gd name="T55" fmla="*/ 510 h 978"/>
                <a:gd name="T56" fmla="*/ 393 w 948"/>
                <a:gd name="T57" fmla="*/ 532 h 978"/>
                <a:gd name="T58" fmla="*/ 398 w 948"/>
                <a:gd name="T59" fmla="*/ 550 h 978"/>
                <a:gd name="T60" fmla="*/ 392 w 948"/>
                <a:gd name="T61" fmla="*/ 573 h 978"/>
                <a:gd name="T62" fmla="*/ 442 w 948"/>
                <a:gd name="T63" fmla="*/ 481 h 978"/>
                <a:gd name="T64" fmla="*/ 470 w 948"/>
                <a:gd name="T65" fmla="*/ 381 h 978"/>
                <a:gd name="T66" fmla="*/ 535 w 948"/>
                <a:gd name="T67" fmla="*/ 449 h 978"/>
                <a:gd name="T68" fmla="*/ 572 w 948"/>
                <a:gd name="T69" fmla="*/ 449 h 978"/>
                <a:gd name="T70" fmla="*/ 596 w 948"/>
                <a:gd name="T71" fmla="*/ 381 h 978"/>
                <a:gd name="T72" fmla="*/ 621 w 948"/>
                <a:gd name="T73" fmla="*/ 481 h 978"/>
                <a:gd name="T74" fmla="*/ 592 w 948"/>
                <a:gd name="T75" fmla="*/ 580 h 978"/>
                <a:gd name="T76" fmla="*/ 527 w 948"/>
                <a:gd name="T77" fmla="*/ 513 h 978"/>
                <a:gd name="T78" fmla="*/ 491 w 948"/>
                <a:gd name="T79" fmla="*/ 513 h 978"/>
                <a:gd name="T80" fmla="*/ 466 w 948"/>
                <a:gd name="T81" fmla="*/ 581 h 978"/>
                <a:gd name="T82" fmla="*/ 442 w 948"/>
                <a:gd name="T83" fmla="*/ 481 h 978"/>
                <a:gd name="T84" fmla="*/ 671 w 948"/>
                <a:gd name="T85" fmla="*/ 381 h 978"/>
                <a:gd name="T86" fmla="*/ 722 w 948"/>
                <a:gd name="T87" fmla="*/ 381 h 978"/>
                <a:gd name="T88" fmla="*/ 722 w 948"/>
                <a:gd name="T89" fmla="*/ 581 h 978"/>
                <a:gd name="T90" fmla="*/ 671 w 948"/>
                <a:gd name="T91" fmla="*/ 581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48" h="978">
                  <a:moveTo>
                    <a:pt x="466" y="976"/>
                  </a:moveTo>
                  <a:cubicBezTo>
                    <a:pt x="326" y="971"/>
                    <a:pt x="200" y="911"/>
                    <a:pt x="112" y="807"/>
                  </a:cubicBezTo>
                  <a:cubicBezTo>
                    <a:pt x="70" y="759"/>
                    <a:pt x="39" y="700"/>
                    <a:pt x="21" y="637"/>
                  </a:cubicBezTo>
                  <a:cubicBezTo>
                    <a:pt x="10" y="601"/>
                    <a:pt x="4" y="565"/>
                    <a:pt x="2" y="524"/>
                  </a:cubicBezTo>
                  <a:cubicBezTo>
                    <a:pt x="0" y="506"/>
                    <a:pt x="1" y="467"/>
                    <a:pt x="3" y="449"/>
                  </a:cubicBezTo>
                  <a:cubicBezTo>
                    <a:pt x="15" y="318"/>
                    <a:pt x="77" y="202"/>
                    <a:pt x="177" y="121"/>
                  </a:cubicBezTo>
                  <a:cubicBezTo>
                    <a:pt x="281" y="37"/>
                    <a:pt x="419" y="0"/>
                    <a:pt x="559" y="17"/>
                  </a:cubicBezTo>
                  <a:cubicBezTo>
                    <a:pt x="629" y="26"/>
                    <a:pt x="699" y="52"/>
                    <a:pt x="758" y="91"/>
                  </a:cubicBezTo>
                  <a:cubicBezTo>
                    <a:pt x="825" y="135"/>
                    <a:pt x="880" y="198"/>
                    <a:pt x="912" y="267"/>
                  </a:cubicBezTo>
                  <a:cubicBezTo>
                    <a:pt x="932" y="311"/>
                    <a:pt x="944" y="356"/>
                    <a:pt x="947" y="404"/>
                  </a:cubicBezTo>
                  <a:cubicBezTo>
                    <a:pt x="948" y="416"/>
                    <a:pt x="948" y="451"/>
                    <a:pt x="947" y="464"/>
                  </a:cubicBezTo>
                  <a:cubicBezTo>
                    <a:pt x="943" y="521"/>
                    <a:pt x="927" y="570"/>
                    <a:pt x="901" y="611"/>
                  </a:cubicBezTo>
                  <a:cubicBezTo>
                    <a:pt x="891" y="625"/>
                    <a:pt x="884" y="633"/>
                    <a:pt x="874" y="645"/>
                  </a:cubicBezTo>
                  <a:cubicBezTo>
                    <a:pt x="866" y="653"/>
                    <a:pt x="853" y="664"/>
                    <a:pt x="847" y="667"/>
                  </a:cubicBezTo>
                  <a:cubicBezTo>
                    <a:pt x="837" y="673"/>
                    <a:pt x="823" y="673"/>
                    <a:pt x="813" y="667"/>
                  </a:cubicBezTo>
                  <a:cubicBezTo>
                    <a:pt x="803" y="662"/>
                    <a:pt x="796" y="652"/>
                    <a:pt x="796" y="642"/>
                  </a:cubicBezTo>
                  <a:cubicBezTo>
                    <a:pt x="795" y="631"/>
                    <a:pt x="798" y="624"/>
                    <a:pt x="809" y="612"/>
                  </a:cubicBezTo>
                  <a:cubicBezTo>
                    <a:pt x="830" y="588"/>
                    <a:pt x="841" y="572"/>
                    <a:pt x="851" y="548"/>
                  </a:cubicBezTo>
                  <a:cubicBezTo>
                    <a:pt x="869" y="506"/>
                    <a:pt x="876" y="446"/>
                    <a:pt x="868" y="389"/>
                  </a:cubicBezTo>
                  <a:cubicBezTo>
                    <a:pt x="861" y="330"/>
                    <a:pt x="839" y="279"/>
                    <a:pt x="801" y="232"/>
                  </a:cubicBezTo>
                  <a:cubicBezTo>
                    <a:pt x="766" y="189"/>
                    <a:pt x="725" y="156"/>
                    <a:pt x="675" y="131"/>
                  </a:cubicBezTo>
                  <a:cubicBezTo>
                    <a:pt x="631" y="110"/>
                    <a:pt x="588" y="97"/>
                    <a:pt x="536" y="92"/>
                  </a:cubicBezTo>
                  <a:cubicBezTo>
                    <a:pt x="520" y="90"/>
                    <a:pt x="469" y="90"/>
                    <a:pt x="454" y="92"/>
                  </a:cubicBezTo>
                  <a:cubicBezTo>
                    <a:pt x="414" y="95"/>
                    <a:pt x="384" y="102"/>
                    <a:pt x="350" y="113"/>
                  </a:cubicBezTo>
                  <a:cubicBezTo>
                    <a:pt x="275" y="138"/>
                    <a:pt x="207" y="185"/>
                    <a:pt x="160" y="246"/>
                  </a:cubicBezTo>
                  <a:cubicBezTo>
                    <a:pt x="131" y="284"/>
                    <a:pt x="107" y="329"/>
                    <a:pt x="94" y="374"/>
                  </a:cubicBezTo>
                  <a:cubicBezTo>
                    <a:pt x="86" y="401"/>
                    <a:pt x="81" y="425"/>
                    <a:pt x="78" y="455"/>
                  </a:cubicBezTo>
                  <a:cubicBezTo>
                    <a:pt x="76" y="472"/>
                    <a:pt x="76" y="517"/>
                    <a:pt x="78" y="535"/>
                  </a:cubicBezTo>
                  <a:cubicBezTo>
                    <a:pt x="80" y="560"/>
                    <a:pt x="84" y="579"/>
                    <a:pt x="89" y="601"/>
                  </a:cubicBezTo>
                  <a:cubicBezTo>
                    <a:pt x="104" y="658"/>
                    <a:pt x="131" y="710"/>
                    <a:pt x="169" y="756"/>
                  </a:cubicBezTo>
                  <a:cubicBezTo>
                    <a:pt x="184" y="774"/>
                    <a:pt x="211" y="801"/>
                    <a:pt x="231" y="816"/>
                  </a:cubicBezTo>
                  <a:cubicBezTo>
                    <a:pt x="278" y="853"/>
                    <a:pt x="334" y="878"/>
                    <a:pt x="395" y="890"/>
                  </a:cubicBezTo>
                  <a:cubicBezTo>
                    <a:pt x="437" y="899"/>
                    <a:pt x="487" y="902"/>
                    <a:pt x="530" y="897"/>
                  </a:cubicBezTo>
                  <a:cubicBezTo>
                    <a:pt x="591" y="890"/>
                    <a:pt x="652" y="868"/>
                    <a:pt x="705" y="836"/>
                  </a:cubicBezTo>
                  <a:cubicBezTo>
                    <a:pt x="718" y="827"/>
                    <a:pt x="724" y="824"/>
                    <a:pt x="730" y="823"/>
                  </a:cubicBezTo>
                  <a:cubicBezTo>
                    <a:pt x="744" y="821"/>
                    <a:pt x="757" y="828"/>
                    <a:pt x="765" y="839"/>
                  </a:cubicBezTo>
                  <a:cubicBezTo>
                    <a:pt x="773" y="852"/>
                    <a:pt x="774" y="868"/>
                    <a:pt x="766" y="881"/>
                  </a:cubicBezTo>
                  <a:cubicBezTo>
                    <a:pt x="765" y="883"/>
                    <a:pt x="762" y="887"/>
                    <a:pt x="758" y="890"/>
                  </a:cubicBezTo>
                  <a:cubicBezTo>
                    <a:pt x="745" y="903"/>
                    <a:pt x="696" y="929"/>
                    <a:pt x="657" y="944"/>
                  </a:cubicBezTo>
                  <a:cubicBezTo>
                    <a:pt x="595" y="967"/>
                    <a:pt x="531" y="978"/>
                    <a:pt x="466" y="976"/>
                  </a:cubicBezTo>
                  <a:close/>
                  <a:moveTo>
                    <a:pt x="323" y="584"/>
                  </a:moveTo>
                  <a:cubicBezTo>
                    <a:pt x="308" y="583"/>
                    <a:pt x="292" y="579"/>
                    <a:pt x="281" y="573"/>
                  </a:cubicBezTo>
                  <a:cubicBezTo>
                    <a:pt x="269" y="567"/>
                    <a:pt x="256" y="556"/>
                    <a:pt x="248" y="545"/>
                  </a:cubicBezTo>
                  <a:cubicBezTo>
                    <a:pt x="242" y="538"/>
                    <a:pt x="236" y="525"/>
                    <a:pt x="234" y="517"/>
                  </a:cubicBezTo>
                  <a:cubicBezTo>
                    <a:pt x="230" y="504"/>
                    <a:pt x="229" y="498"/>
                    <a:pt x="229" y="481"/>
                  </a:cubicBezTo>
                  <a:cubicBezTo>
                    <a:pt x="229" y="459"/>
                    <a:pt x="232" y="447"/>
                    <a:pt x="239" y="431"/>
                  </a:cubicBezTo>
                  <a:cubicBezTo>
                    <a:pt x="244" y="421"/>
                    <a:pt x="250" y="413"/>
                    <a:pt x="258" y="405"/>
                  </a:cubicBezTo>
                  <a:cubicBezTo>
                    <a:pt x="276" y="389"/>
                    <a:pt x="297" y="380"/>
                    <a:pt x="326" y="378"/>
                  </a:cubicBezTo>
                  <a:cubicBezTo>
                    <a:pt x="349" y="376"/>
                    <a:pt x="373" y="380"/>
                    <a:pt x="392" y="389"/>
                  </a:cubicBezTo>
                  <a:lnTo>
                    <a:pt x="398" y="392"/>
                  </a:lnTo>
                  <a:lnTo>
                    <a:pt x="398" y="413"/>
                  </a:lnTo>
                  <a:cubicBezTo>
                    <a:pt x="398" y="424"/>
                    <a:pt x="398" y="433"/>
                    <a:pt x="398" y="433"/>
                  </a:cubicBezTo>
                  <a:cubicBezTo>
                    <a:pt x="398" y="433"/>
                    <a:pt x="396" y="432"/>
                    <a:pt x="393" y="430"/>
                  </a:cubicBezTo>
                  <a:cubicBezTo>
                    <a:pt x="369" y="416"/>
                    <a:pt x="342" y="411"/>
                    <a:pt x="320" y="418"/>
                  </a:cubicBezTo>
                  <a:cubicBezTo>
                    <a:pt x="305" y="423"/>
                    <a:pt x="292" y="436"/>
                    <a:pt x="286" y="453"/>
                  </a:cubicBezTo>
                  <a:cubicBezTo>
                    <a:pt x="281" y="469"/>
                    <a:pt x="281" y="493"/>
                    <a:pt x="286" y="510"/>
                  </a:cubicBezTo>
                  <a:cubicBezTo>
                    <a:pt x="290" y="522"/>
                    <a:pt x="300" y="534"/>
                    <a:pt x="310" y="540"/>
                  </a:cubicBezTo>
                  <a:cubicBezTo>
                    <a:pt x="332" y="553"/>
                    <a:pt x="365" y="550"/>
                    <a:pt x="393" y="532"/>
                  </a:cubicBezTo>
                  <a:cubicBezTo>
                    <a:pt x="396" y="531"/>
                    <a:pt x="398" y="529"/>
                    <a:pt x="398" y="529"/>
                  </a:cubicBezTo>
                  <a:cubicBezTo>
                    <a:pt x="398" y="529"/>
                    <a:pt x="398" y="539"/>
                    <a:pt x="398" y="550"/>
                  </a:cubicBezTo>
                  <a:lnTo>
                    <a:pt x="398" y="570"/>
                  </a:lnTo>
                  <a:lnTo>
                    <a:pt x="392" y="573"/>
                  </a:lnTo>
                  <a:cubicBezTo>
                    <a:pt x="371" y="583"/>
                    <a:pt x="347" y="586"/>
                    <a:pt x="323" y="584"/>
                  </a:cubicBezTo>
                  <a:close/>
                  <a:moveTo>
                    <a:pt x="442" y="481"/>
                  </a:moveTo>
                  <a:lnTo>
                    <a:pt x="442" y="381"/>
                  </a:lnTo>
                  <a:lnTo>
                    <a:pt x="470" y="381"/>
                  </a:lnTo>
                  <a:lnTo>
                    <a:pt x="499" y="381"/>
                  </a:lnTo>
                  <a:lnTo>
                    <a:pt x="535" y="449"/>
                  </a:lnTo>
                  <a:lnTo>
                    <a:pt x="571" y="517"/>
                  </a:lnTo>
                  <a:lnTo>
                    <a:pt x="572" y="449"/>
                  </a:lnTo>
                  <a:lnTo>
                    <a:pt x="572" y="381"/>
                  </a:lnTo>
                  <a:lnTo>
                    <a:pt x="596" y="381"/>
                  </a:lnTo>
                  <a:lnTo>
                    <a:pt x="621" y="381"/>
                  </a:lnTo>
                  <a:lnTo>
                    <a:pt x="621" y="481"/>
                  </a:lnTo>
                  <a:lnTo>
                    <a:pt x="621" y="581"/>
                  </a:lnTo>
                  <a:lnTo>
                    <a:pt x="592" y="580"/>
                  </a:lnTo>
                  <a:lnTo>
                    <a:pt x="563" y="580"/>
                  </a:lnTo>
                  <a:lnTo>
                    <a:pt x="527" y="513"/>
                  </a:lnTo>
                  <a:lnTo>
                    <a:pt x="491" y="445"/>
                  </a:lnTo>
                  <a:lnTo>
                    <a:pt x="491" y="513"/>
                  </a:lnTo>
                  <a:lnTo>
                    <a:pt x="491" y="581"/>
                  </a:lnTo>
                  <a:lnTo>
                    <a:pt x="466" y="581"/>
                  </a:lnTo>
                  <a:lnTo>
                    <a:pt x="442" y="581"/>
                  </a:lnTo>
                  <a:lnTo>
                    <a:pt x="442" y="481"/>
                  </a:lnTo>
                  <a:close/>
                  <a:moveTo>
                    <a:pt x="671" y="481"/>
                  </a:moveTo>
                  <a:lnTo>
                    <a:pt x="671" y="381"/>
                  </a:lnTo>
                  <a:lnTo>
                    <a:pt x="697" y="381"/>
                  </a:lnTo>
                  <a:lnTo>
                    <a:pt x="722" y="381"/>
                  </a:lnTo>
                  <a:lnTo>
                    <a:pt x="722" y="481"/>
                  </a:lnTo>
                  <a:lnTo>
                    <a:pt x="722" y="581"/>
                  </a:lnTo>
                  <a:lnTo>
                    <a:pt x="697" y="581"/>
                  </a:lnTo>
                  <a:lnTo>
                    <a:pt x="671" y="581"/>
                  </a:lnTo>
                  <a:lnTo>
                    <a:pt x="671" y="481"/>
                  </a:lnTo>
                  <a:close/>
                </a:path>
              </a:pathLst>
            </a:custGeom>
            <a:solidFill>
              <a:srgbClr val="84B81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j-lt"/>
          <a:ea typeface="+mj-ea"/>
          <a:cs typeface="ヒラギノ角ゴ Pro W3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  <a:cs typeface="ヒラギノ角ゴ Pro W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  <a:cs typeface="ヒラギノ角ゴ Pro W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  <a:cs typeface="ヒラギノ角ゴ Pro W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  <a:cs typeface="ヒラギノ角ゴ Pro W3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  <a:cs typeface="ヒラギノ角ゴ Pro W3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  <a:cs typeface="ヒラギノ角ゴ Pro W3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  <a:cs typeface="ヒラギノ角ゴ Pro W3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  <a:cs typeface="ヒラギノ角ゴ Pro W3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  <a:cs typeface="ヒラギノ角ゴ Pro W3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4"/>
          <p:cNvSpPr>
            <a:spLocks noChangeArrowheads="1"/>
          </p:cNvSpPr>
          <p:nvPr userDrawn="1"/>
        </p:nvSpPr>
        <p:spPr bwMode="auto">
          <a:xfrm>
            <a:off x="10901363" y="6540831"/>
            <a:ext cx="94773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rIns="0">
            <a:spAutoFit/>
          </a:bodyPr>
          <a:lstStyle>
            <a:lvl1pPr defTabSz="7620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defTabSz="7620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defTabSz="7620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defTabSz="7620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defTabSz="7620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r"/>
            <a:r>
              <a:rPr lang="de-DE" altLang="en-US" sz="1000" b="1">
                <a:solidFill>
                  <a:schemeClr val="tx1"/>
                </a:solidFill>
              </a:rPr>
              <a:t>Slide </a:t>
            </a:r>
            <a:fld id="{4DC13AE4-1389-4400-85CA-059A38B3AFA6}" type="slidenum">
              <a:rPr lang="de-DE" altLang="en-US" sz="1000" b="1">
                <a:solidFill>
                  <a:schemeClr val="tx1"/>
                </a:solidFill>
              </a:rPr>
              <a:pPr algn="r"/>
              <a:t>‹#›</a:t>
            </a:fld>
            <a:endParaRPr lang="de-DE" altLang="en-US" sz="1000" b="1">
              <a:solidFill>
                <a:schemeClr val="tx1"/>
              </a:solidFill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6954" y="700088"/>
            <a:ext cx="10978092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Titelzeile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6954" y="1428751"/>
            <a:ext cx="10978092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Erste Ebene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cxnSp>
        <p:nvCxnSpPr>
          <p:cNvPr id="2054" name="Gerade Verbindung 25"/>
          <p:cNvCxnSpPr>
            <a:cxnSpLocks noChangeShapeType="1"/>
          </p:cNvCxnSpPr>
          <p:nvPr userDrawn="1"/>
        </p:nvCxnSpPr>
        <p:spPr bwMode="auto">
          <a:xfrm>
            <a:off x="336000" y="476672"/>
            <a:ext cx="11520000" cy="0"/>
          </a:xfrm>
          <a:prstGeom prst="line">
            <a:avLst/>
          </a:prstGeom>
          <a:noFill/>
          <a:ln w="25400" algn="ctr">
            <a:solidFill>
              <a:srgbClr val="83B7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5" name="Titel 1"/>
          <p:cNvSpPr txBox="1">
            <a:spLocks/>
          </p:cNvSpPr>
          <p:nvPr userDrawn="1"/>
        </p:nvSpPr>
        <p:spPr bwMode="auto">
          <a:xfrm>
            <a:off x="336000" y="6484474"/>
            <a:ext cx="212621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l"/>
            <a:r>
              <a:rPr lang="de-DE" alt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Padmashree </a:t>
            </a:r>
            <a:r>
              <a:rPr lang="de-DE" altLang="en-US" sz="1000" b="1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Reddy</a:t>
            </a:r>
            <a:endParaRPr lang="de-DE" altLang="en-US" sz="1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56" name="Gerade Verbindung 25"/>
          <p:cNvCxnSpPr>
            <a:cxnSpLocks noChangeShapeType="1"/>
          </p:cNvCxnSpPr>
          <p:nvPr userDrawn="1"/>
        </p:nvCxnSpPr>
        <p:spPr bwMode="auto">
          <a:xfrm>
            <a:off x="336000" y="6453335"/>
            <a:ext cx="11520000" cy="0"/>
          </a:xfrm>
          <a:prstGeom prst="line">
            <a:avLst/>
          </a:prstGeom>
          <a:noFill/>
          <a:ln w="25400" algn="ctr">
            <a:solidFill>
              <a:srgbClr val="83B7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AutoShape 12"/>
          <p:cNvSpPr>
            <a:spLocks noChangeAspect="1" noChangeArrowheads="1" noTextEdit="1"/>
          </p:cNvSpPr>
          <p:nvPr userDrawn="1"/>
        </p:nvSpPr>
        <p:spPr bwMode="auto">
          <a:xfrm>
            <a:off x="6366934" y="134938"/>
            <a:ext cx="548216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" name="Rectangle 14"/>
          <p:cNvSpPr>
            <a:spLocks noChangeArrowheads="1"/>
          </p:cNvSpPr>
          <p:nvPr userDrawn="1"/>
        </p:nvSpPr>
        <p:spPr bwMode="auto">
          <a:xfrm>
            <a:off x="7773301" y="79194"/>
            <a:ext cx="35282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 W3"/>
                <a:cs typeface="ヒラギノ角ゴ Pro W3"/>
              </a:rPr>
              <a:t>Faculty of Electrical Engineering and Information Technology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 W3"/>
                <a:cs typeface="ヒラギノ角ゴ Pro W3"/>
              </a:rPr>
              <a:t>Communication Networks Institute</a:t>
            </a:r>
            <a:endParaRPr kumimoji="0" lang="en-US" altLang="en-US" sz="1000" b="0" i="1" u="none" strike="noStrike" cap="none" normalizeH="0" baseline="0">
              <a:ln>
                <a:noFill/>
              </a:ln>
              <a:solidFill>
                <a:srgbClr val="4F5150"/>
              </a:solidFill>
              <a:effectLst/>
              <a:latin typeface="+mn-lt"/>
              <a:ea typeface="ヒラギノ角ゴ Pro W3"/>
              <a:cs typeface="ヒラギノ角ゴ Pro W3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0926104" y="389531"/>
            <a:ext cx="6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rgbClr val="4F5150"/>
              </a:solidFill>
              <a:effectLst/>
              <a:latin typeface="Arial" pitchFamily="34" charset="0"/>
              <a:ea typeface="ヒラギノ角ゴ Pro W3"/>
              <a:cs typeface="ヒラギノ角ゴ Pro W3"/>
            </a:endParaRP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53686"/>
            <a:ext cx="2273850" cy="367508"/>
          </a:xfrm>
          <a:prstGeom prst="rect">
            <a:avLst/>
          </a:prstGeom>
        </p:spPr>
      </p:pic>
      <p:sp>
        <p:nvSpPr>
          <p:cNvPr id="17" name="Freeform 84"/>
          <p:cNvSpPr>
            <a:spLocks noChangeAspect="1" noEditPoints="1"/>
          </p:cNvSpPr>
          <p:nvPr userDrawn="1"/>
        </p:nvSpPr>
        <p:spPr bwMode="auto">
          <a:xfrm>
            <a:off x="11450557" y="31210"/>
            <a:ext cx="398544" cy="410962"/>
          </a:xfrm>
          <a:custGeom>
            <a:avLst/>
            <a:gdLst>
              <a:gd name="T0" fmla="*/ 112 w 948"/>
              <a:gd name="T1" fmla="*/ 807 h 978"/>
              <a:gd name="T2" fmla="*/ 2 w 948"/>
              <a:gd name="T3" fmla="*/ 524 h 978"/>
              <a:gd name="T4" fmla="*/ 177 w 948"/>
              <a:gd name="T5" fmla="*/ 121 h 978"/>
              <a:gd name="T6" fmla="*/ 758 w 948"/>
              <a:gd name="T7" fmla="*/ 91 h 978"/>
              <a:gd name="T8" fmla="*/ 947 w 948"/>
              <a:gd name="T9" fmla="*/ 404 h 978"/>
              <a:gd name="T10" fmla="*/ 901 w 948"/>
              <a:gd name="T11" fmla="*/ 611 h 978"/>
              <a:gd name="T12" fmla="*/ 847 w 948"/>
              <a:gd name="T13" fmla="*/ 667 h 978"/>
              <a:gd name="T14" fmla="*/ 796 w 948"/>
              <a:gd name="T15" fmla="*/ 642 h 978"/>
              <a:gd name="T16" fmla="*/ 851 w 948"/>
              <a:gd name="T17" fmla="*/ 548 h 978"/>
              <a:gd name="T18" fmla="*/ 801 w 948"/>
              <a:gd name="T19" fmla="*/ 232 h 978"/>
              <a:gd name="T20" fmla="*/ 536 w 948"/>
              <a:gd name="T21" fmla="*/ 92 h 978"/>
              <a:gd name="T22" fmla="*/ 350 w 948"/>
              <a:gd name="T23" fmla="*/ 113 h 978"/>
              <a:gd name="T24" fmla="*/ 94 w 948"/>
              <a:gd name="T25" fmla="*/ 374 h 978"/>
              <a:gd name="T26" fmla="*/ 78 w 948"/>
              <a:gd name="T27" fmla="*/ 535 h 978"/>
              <a:gd name="T28" fmla="*/ 169 w 948"/>
              <a:gd name="T29" fmla="*/ 756 h 978"/>
              <a:gd name="T30" fmla="*/ 395 w 948"/>
              <a:gd name="T31" fmla="*/ 890 h 978"/>
              <a:gd name="T32" fmla="*/ 705 w 948"/>
              <a:gd name="T33" fmla="*/ 836 h 978"/>
              <a:gd name="T34" fmla="*/ 765 w 948"/>
              <a:gd name="T35" fmla="*/ 839 h 978"/>
              <a:gd name="T36" fmla="*/ 758 w 948"/>
              <a:gd name="T37" fmla="*/ 890 h 978"/>
              <a:gd name="T38" fmla="*/ 466 w 948"/>
              <a:gd name="T39" fmla="*/ 976 h 978"/>
              <a:gd name="T40" fmla="*/ 281 w 948"/>
              <a:gd name="T41" fmla="*/ 573 h 978"/>
              <a:gd name="T42" fmla="*/ 234 w 948"/>
              <a:gd name="T43" fmla="*/ 517 h 978"/>
              <a:gd name="T44" fmla="*/ 239 w 948"/>
              <a:gd name="T45" fmla="*/ 431 h 978"/>
              <a:gd name="T46" fmla="*/ 326 w 948"/>
              <a:gd name="T47" fmla="*/ 378 h 978"/>
              <a:gd name="T48" fmla="*/ 398 w 948"/>
              <a:gd name="T49" fmla="*/ 392 h 978"/>
              <a:gd name="T50" fmla="*/ 398 w 948"/>
              <a:gd name="T51" fmla="*/ 433 h 978"/>
              <a:gd name="T52" fmla="*/ 320 w 948"/>
              <a:gd name="T53" fmla="*/ 418 h 978"/>
              <a:gd name="T54" fmla="*/ 286 w 948"/>
              <a:gd name="T55" fmla="*/ 510 h 978"/>
              <a:gd name="T56" fmla="*/ 393 w 948"/>
              <a:gd name="T57" fmla="*/ 532 h 978"/>
              <a:gd name="T58" fmla="*/ 398 w 948"/>
              <a:gd name="T59" fmla="*/ 550 h 978"/>
              <a:gd name="T60" fmla="*/ 392 w 948"/>
              <a:gd name="T61" fmla="*/ 573 h 978"/>
              <a:gd name="T62" fmla="*/ 442 w 948"/>
              <a:gd name="T63" fmla="*/ 481 h 978"/>
              <a:gd name="T64" fmla="*/ 470 w 948"/>
              <a:gd name="T65" fmla="*/ 381 h 978"/>
              <a:gd name="T66" fmla="*/ 535 w 948"/>
              <a:gd name="T67" fmla="*/ 449 h 978"/>
              <a:gd name="T68" fmla="*/ 572 w 948"/>
              <a:gd name="T69" fmla="*/ 449 h 978"/>
              <a:gd name="T70" fmla="*/ 596 w 948"/>
              <a:gd name="T71" fmla="*/ 381 h 978"/>
              <a:gd name="T72" fmla="*/ 621 w 948"/>
              <a:gd name="T73" fmla="*/ 481 h 978"/>
              <a:gd name="T74" fmla="*/ 592 w 948"/>
              <a:gd name="T75" fmla="*/ 580 h 978"/>
              <a:gd name="T76" fmla="*/ 527 w 948"/>
              <a:gd name="T77" fmla="*/ 513 h 978"/>
              <a:gd name="T78" fmla="*/ 491 w 948"/>
              <a:gd name="T79" fmla="*/ 513 h 978"/>
              <a:gd name="T80" fmla="*/ 466 w 948"/>
              <a:gd name="T81" fmla="*/ 581 h 978"/>
              <a:gd name="T82" fmla="*/ 442 w 948"/>
              <a:gd name="T83" fmla="*/ 481 h 978"/>
              <a:gd name="T84" fmla="*/ 671 w 948"/>
              <a:gd name="T85" fmla="*/ 381 h 978"/>
              <a:gd name="T86" fmla="*/ 722 w 948"/>
              <a:gd name="T87" fmla="*/ 381 h 978"/>
              <a:gd name="T88" fmla="*/ 722 w 948"/>
              <a:gd name="T89" fmla="*/ 581 h 978"/>
              <a:gd name="T90" fmla="*/ 671 w 948"/>
              <a:gd name="T91" fmla="*/ 581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8" h="978">
                <a:moveTo>
                  <a:pt x="466" y="976"/>
                </a:moveTo>
                <a:cubicBezTo>
                  <a:pt x="326" y="971"/>
                  <a:pt x="200" y="911"/>
                  <a:pt x="112" y="807"/>
                </a:cubicBezTo>
                <a:cubicBezTo>
                  <a:pt x="70" y="759"/>
                  <a:pt x="39" y="700"/>
                  <a:pt x="21" y="637"/>
                </a:cubicBezTo>
                <a:cubicBezTo>
                  <a:pt x="10" y="601"/>
                  <a:pt x="4" y="565"/>
                  <a:pt x="2" y="524"/>
                </a:cubicBezTo>
                <a:cubicBezTo>
                  <a:pt x="0" y="506"/>
                  <a:pt x="1" y="467"/>
                  <a:pt x="3" y="449"/>
                </a:cubicBezTo>
                <a:cubicBezTo>
                  <a:pt x="15" y="318"/>
                  <a:pt x="77" y="202"/>
                  <a:pt x="177" y="121"/>
                </a:cubicBezTo>
                <a:cubicBezTo>
                  <a:pt x="281" y="37"/>
                  <a:pt x="419" y="0"/>
                  <a:pt x="559" y="17"/>
                </a:cubicBezTo>
                <a:cubicBezTo>
                  <a:pt x="629" y="26"/>
                  <a:pt x="699" y="52"/>
                  <a:pt x="758" y="91"/>
                </a:cubicBezTo>
                <a:cubicBezTo>
                  <a:pt x="825" y="135"/>
                  <a:pt x="880" y="198"/>
                  <a:pt x="912" y="267"/>
                </a:cubicBezTo>
                <a:cubicBezTo>
                  <a:pt x="932" y="311"/>
                  <a:pt x="944" y="356"/>
                  <a:pt x="947" y="404"/>
                </a:cubicBezTo>
                <a:cubicBezTo>
                  <a:pt x="948" y="416"/>
                  <a:pt x="948" y="451"/>
                  <a:pt x="947" y="464"/>
                </a:cubicBezTo>
                <a:cubicBezTo>
                  <a:pt x="943" y="521"/>
                  <a:pt x="927" y="570"/>
                  <a:pt x="901" y="611"/>
                </a:cubicBezTo>
                <a:cubicBezTo>
                  <a:pt x="891" y="625"/>
                  <a:pt x="884" y="633"/>
                  <a:pt x="874" y="645"/>
                </a:cubicBezTo>
                <a:cubicBezTo>
                  <a:pt x="866" y="653"/>
                  <a:pt x="853" y="664"/>
                  <a:pt x="847" y="667"/>
                </a:cubicBezTo>
                <a:cubicBezTo>
                  <a:pt x="837" y="673"/>
                  <a:pt x="823" y="673"/>
                  <a:pt x="813" y="667"/>
                </a:cubicBezTo>
                <a:cubicBezTo>
                  <a:pt x="803" y="662"/>
                  <a:pt x="796" y="652"/>
                  <a:pt x="796" y="642"/>
                </a:cubicBezTo>
                <a:cubicBezTo>
                  <a:pt x="795" y="631"/>
                  <a:pt x="798" y="624"/>
                  <a:pt x="809" y="612"/>
                </a:cubicBezTo>
                <a:cubicBezTo>
                  <a:pt x="830" y="588"/>
                  <a:pt x="841" y="572"/>
                  <a:pt x="851" y="548"/>
                </a:cubicBezTo>
                <a:cubicBezTo>
                  <a:pt x="869" y="506"/>
                  <a:pt x="876" y="446"/>
                  <a:pt x="868" y="389"/>
                </a:cubicBezTo>
                <a:cubicBezTo>
                  <a:pt x="861" y="330"/>
                  <a:pt x="839" y="279"/>
                  <a:pt x="801" y="232"/>
                </a:cubicBezTo>
                <a:cubicBezTo>
                  <a:pt x="766" y="189"/>
                  <a:pt x="725" y="156"/>
                  <a:pt x="675" y="131"/>
                </a:cubicBezTo>
                <a:cubicBezTo>
                  <a:pt x="631" y="110"/>
                  <a:pt x="588" y="97"/>
                  <a:pt x="536" y="92"/>
                </a:cubicBezTo>
                <a:cubicBezTo>
                  <a:pt x="520" y="90"/>
                  <a:pt x="469" y="90"/>
                  <a:pt x="454" y="92"/>
                </a:cubicBezTo>
                <a:cubicBezTo>
                  <a:pt x="414" y="95"/>
                  <a:pt x="384" y="102"/>
                  <a:pt x="350" y="113"/>
                </a:cubicBezTo>
                <a:cubicBezTo>
                  <a:pt x="275" y="138"/>
                  <a:pt x="207" y="185"/>
                  <a:pt x="160" y="246"/>
                </a:cubicBezTo>
                <a:cubicBezTo>
                  <a:pt x="131" y="284"/>
                  <a:pt x="107" y="329"/>
                  <a:pt x="94" y="374"/>
                </a:cubicBezTo>
                <a:cubicBezTo>
                  <a:pt x="86" y="401"/>
                  <a:pt x="81" y="425"/>
                  <a:pt x="78" y="455"/>
                </a:cubicBezTo>
                <a:cubicBezTo>
                  <a:pt x="76" y="472"/>
                  <a:pt x="76" y="517"/>
                  <a:pt x="78" y="535"/>
                </a:cubicBezTo>
                <a:cubicBezTo>
                  <a:pt x="80" y="560"/>
                  <a:pt x="84" y="579"/>
                  <a:pt x="89" y="601"/>
                </a:cubicBezTo>
                <a:cubicBezTo>
                  <a:pt x="104" y="658"/>
                  <a:pt x="131" y="710"/>
                  <a:pt x="169" y="756"/>
                </a:cubicBezTo>
                <a:cubicBezTo>
                  <a:pt x="184" y="774"/>
                  <a:pt x="211" y="801"/>
                  <a:pt x="231" y="816"/>
                </a:cubicBezTo>
                <a:cubicBezTo>
                  <a:pt x="278" y="853"/>
                  <a:pt x="334" y="878"/>
                  <a:pt x="395" y="890"/>
                </a:cubicBezTo>
                <a:cubicBezTo>
                  <a:pt x="437" y="899"/>
                  <a:pt x="487" y="902"/>
                  <a:pt x="530" y="897"/>
                </a:cubicBezTo>
                <a:cubicBezTo>
                  <a:pt x="591" y="890"/>
                  <a:pt x="652" y="868"/>
                  <a:pt x="705" y="836"/>
                </a:cubicBezTo>
                <a:cubicBezTo>
                  <a:pt x="718" y="827"/>
                  <a:pt x="724" y="824"/>
                  <a:pt x="730" y="823"/>
                </a:cubicBezTo>
                <a:cubicBezTo>
                  <a:pt x="744" y="821"/>
                  <a:pt x="757" y="828"/>
                  <a:pt x="765" y="839"/>
                </a:cubicBezTo>
                <a:cubicBezTo>
                  <a:pt x="773" y="852"/>
                  <a:pt x="774" y="868"/>
                  <a:pt x="766" y="881"/>
                </a:cubicBezTo>
                <a:cubicBezTo>
                  <a:pt x="765" y="883"/>
                  <a:pt x="762" y="887"/>
                  <a:pt x="758" y="890"/>
                </a:cubicBezTo>
                <a:cubicBezTo>
                  <a:pt x="745" y="903"/>
                  <a:pt x="696" y="929"/>
                  <a:pt x="657" y="944"/>
                </a:cubicBezTo>
                <a:cubicBezTo>
                  <a:pt x="595" y="967"/>
                  <a:pt x="531" y="978"/>
                  <a:pt x="466" y="976"/>
                </a:cubicBezTo>
                <a:close/>
                <a:moveTo>
                  <a:pt x="323" y="584"/>
                </a:moveTo>
                <a:cubicBezTo>
                  <a:pt x="308" y="583"/>
                  <a:pt x="292" y="579"/>
                  <a:pt x="281" y="573"/>
                </a:cubicBezTo>
                <a:cubicBezTo>
                  <a:pt x="269" y="567"/>
                  <a:pt x="256" y="556"/>
                  <a:pt x="248" y="545"/>
                </a:cubicBezTo>
                <a:cubicBezTo>
                  <a:pt x="242" y="538"/>
                  <a:pt x="236" y="525"/>
                  <a:pt x="234" y="517"/>
                </a:cubicBezTo>
                <a:cubicBezTo>
                  <a:pt x="230" y="504"/>
                  <a:pt x="229" y="498"/>
                  <a:pt x="229" y="481"/>
                </a:cubicBezTo>
                <a:cubicBezTo>
                  <a:pt x="229" y="459"/>
                  <a:pt x="232" y="447"/>
                  <a:pt x="239" y="431"/>
                </a:cubicBezTo>
                <a:cubicBezTo>
                  <a:pt x="244" y="421"/>
                  <a:pt x="250" y="413"/>
                  <a:pt x="258" y="405"/>
                </a:cubicBezTo>
                <a:cubicBezTo>
                  <a:pt x="276" y="389"/>
                  <a:pt x="297" y="380"/>
                  <a:pt x="326" y="378"/>
                </a:cubicBezTo>
                <a:cubicBezTo>
                  <a:pt x="349" y="376"/>
                  <a:pt x="373" y="380"/>
                  <a:pt x="392" y="389"/>
                </a:cubicBezTo>
                <a:lnTo>
                  <a:pt x="398" y="392"/>
                </a:lnTo>
                <a:lnTo>
                  <a:pt x="398" y="413"/>
                </a:lnTo>
                <a:cubicBezTo>
                  <a:pt x="398" y="424"/>
                  <a:pt x="398" y="433"/>
                  <a:pt x="398" y="433"/>
                </a:cubicBezTo>
                <a:cubicBezTo>
                  <a:pt x="398" y="433"/>
                  <a:pt x="396" y="432"/>
                  <a:pt x="393" y="430"/>
                </a:cubicBezTo>
                <a:cubicBezTo>
                  <a:pt x="369" y="416"/>
                  <a:pt x="342" y="411"/>
                  <a:pt x="320" y="418"/>
                </a:cubicBezTo>
                <a:cubicBezTo>
                  <a:pt x="305" y="423"/>
                  <a:pt x="292" y="436"/>
                  <a:pt x="286" y="453"/>
                </a:cubicBezTo>
                <a:cubicBezTo>
                  <a:pt x="281" y="469"/>
                  <a:pt x="281" y="493"/>
                  <a:pt x="286" y="510"/>
                </a:cubicBezTo>
                <a:cubicBezTo>
                  <a:pt x="290" y="522"/>
                  <a:pt x="300" y="534"/>
                  <a:pt x="310" y="540"/>
                </a:cubicBezTo>
                <a:cubicBezTo>
                  <a:pt x="332" y="553"/>
                  <a:pt x="365" y="550"/>
                  <a:pt x="393" y="532"/>
                </a:cubicBezTo>
                <a:cubicBezTo>
                  <a:pt x="396" y="531"/>
                  <a:pt x="398" y="529"/>
                  <a:pt x="398" y="529"/>
                </a:cubicBezTo>
                <a:cubicBezTo>
                  <a:pt x="398" y="529"/>
                  <a:pt x="398" y="539"/>
                  <a:pt x="398" y="550"/>
                </a:cubicBezTo>
                <a:lnTo>
                  <a:pt x="398" y="570"/>
                </a:lnTo>
                <a:lnTo>
                  <a:pt x="392" y="573"/>
                </a:lnTo>
                <a:cubicBezTo>
                  <a:pt x="371" y="583"/>
                  <a:pt x="347" y="586"/>
                  <a:pt x="323" y="584"/>
                </a:cubicBezTo>
                <a:close/>
                <a:moveTo>
                  <a:pt x="442" y="481"/>
                </a:moveTo>
                <a:lnTo>
                  <a:pt x="442" y="381"/>
                </a:lnTo>
                <a:lnTo>
                  <a:pt x="470" y="381"/>
                </a:lnTo>
                <a:lnTo>
                  <a:pt x="499" y="381"/>
                </a:lnTo>
                <a:lnTo>
                  <a:pt x="535" y="449"/>
                </a:lnTo>
                <a:lnTo>
                  <a:pt x="571" y="517"/>
                </a:lnTo>
                <a:lnTo>
                  <a:pt x="572" y="449"/>
                </a:lnTo>
                <a:lnTo>
                  <a:pt x="572" y="381"/>
                </a:lnTo>
                <a:lnTo>
                  <a:pt x="596" y="381"/>
                </a:lnTo>
                <a:lnTo>
                  <a:pt x="621" y="381"/>
                </a:lnTo>
                <a:lnTo>
                  <a:pt x="621" y="481"/>
                </a:lnTo>
                <a:lnTo>
                  <a:pt x="621" y="581"/>
                </a:lnTo>
                <a:lnTo>
                  <a:pt x="592" y="580"/>
                </a:lnTo>
                <a:lnTo>
                  <a:pt x="563" y="580"/>
                </a:lnTo>
                <a:lnTo>
                  <a:pt x="527" y="513"/>
                </a:lnTo>
                <a:lnTo>
                  <a:pt x="491" y="445"/>
                </a:lnTo>
                <a:lnTo>
                  <a:pt x="491" y="513"/>
                </a:lnTo>
                <a:lnTo>
                  <a:pt x="491" y="581"/>
                </a:lnTo>
                <a:lnTo>
                  <a:pt x="466" y="581"/>
                </a:lnTo>
                <a:lnTo>
                  <a:pt x="442" y="581"/>
                </a:lnTo>
                <a:lnTo>
                  <a:pt x="442" y="481"/>
                </a:lnTo>
                <a:close/>
                <a:moveTo>
                  <a:pt x="671" y="481"/>
                </a:moveTo>
                <a:lnTo>
                  <a:pt x="671" y="381"/>
                </a:lnTo>
                <a:lnTo>
                  <a:pt x="697" y="381"/>
                </a:lnTo>
                <a:lnTo>
                  <a:pt x="722" y="381"/>
                </a:lnTo>
                <a:lnTo>
                  <a:pt x="722" y="481"/>
                </a:lnTo>
                <a:lnTo>
                  <a:pt x="722" y="581"/>
                </a:lnTo>
                <a:lnTo>
                  <a:pt x="697" y="581"/>
                </a:lnTo>
                <a:lnTo>
                  <a:pt x="671" y="581"/>
                </a:lnTo>
                <a:lnTo>
                  <a:pt x="671" y="481"/>
                </a:lnTo>
                <a:close/>
              </a:path>
            </a:pathLst>
          </a:custGeom>
          <a:solidFill>
            <a:srgbClr val="84B8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Titel 1"/>
          <p:cNvSpPr txBox="1">
            <a:spLocks/>
          </p:cNvSpPr>
          <p:nvPr userDrawn="1"/>
        </p:nvSpPr>
        <p:spPr bwMode="auto">
          <a:xfrm>
            <a:off x="2726101" y="6484475"/>
            <a:ext cx="7281666" cy="3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ctr"/>
            <a:r>
              <a:rPr lang="en-US" sz="1200" b="1" i="0">
                <a:solidFill>
                  <a:schemeClr val="tx1"/>
                </a:solidFill>
                <a:effectLst/>
              </a:rPr>
              <a:t>Modeling and Validation of Reflecting Metasurfaces for Improved mmWave Coverage</a:t>
            </a:r>
            <a:endParaRPr lang="de-DE" altLang="en-US" sz="7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698" r:id="rId3"/>
    <p:sldLayoutId id="2147483700" r:id="rId4"/>
  </p:sldLayoutIdLst>
  <p:transition/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ヒラギノ角ゴ Pro W3" pitchFamily="96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ヒラギノ角ゴ Pro W3" pitchFamily="96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ヒラギノ角ゴ Pro W3" pitchFamily="96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ヒラギノ角ゴ Pro W3" pitchFamily="96" charset="-128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8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A241B-72FB-4C98-81BF-3907C4FB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24C9F-5F51-4CE6-BFE5-CD9573EB8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842F8-6AAC-4419-AE40-32B049291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E2633-49D7-4968-9613-BF6C6B7FD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Characterization of mmWave Reflecting Surfaces for Rapid Intelligent Cellular Coverage Enhancements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B0BBF-36A6-46F2-A4B1-C1EBCB03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3C6D5-8A09-4D82-B601-341C5FFDB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9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sv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sv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sv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6.png"/><Relationship Id="rId21" Type="http://schemas.openxmlformats.org/officeDocument/2006/relationships/image" Target="../media/image133.png"/><Relationship Id="rId7" Type="http://schemas.openxmlformats.org/officeDocument/2006/relationships/image" Target="../media/image9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5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5" Type="http://schemas.openxmlformats.org/officeDocument/2006/relationships/image" Target="../media/image118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83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svg"/><Relationship Id="rId11" Type="http://schemas.openxmlformats.org/officeDocument/2006/relationships/image" Target="../media/image89.png"/><Relationship Id="rId5" Type="http://schemas.openxmlformats.org/officeDocument/2006/relationships/image" Target="../media/image81.png"/><Relationship Id="rId15" Type="http://schemas.openxmlformats.org/officeDocument/2006/relationships/image" Target="../media/image140.png"/><Relationship Id="rId10" Type="http://schemas.openxmlformats.org/officeDocument/2006/relationships/image" Target="../media/image136.png"/><Relationship Id="rId4" Type="http://schemas.openxmlformats.org/officeDocument/2006/relationships/image" Target="../media/image84.svg"/><Relationship Id="rId9" Type="http://schemas.openxmlformats.org/officeDocument/2006/relationships/image" Target="../media/image135.png"/><Relationship Id="rId14" Type="http://schemas.openxmlformats.org/officeDocument/2006/relationships/image" Target="../media/image13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sv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svg"/><Relationship Id="rId9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sv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11" Type="http://schemas.openxmlformats.org/officeDocument/2006/relationships/image" Target="../media/image164.sv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svg"/><Relationship Id="rId14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172.sv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15" Type="http://schemas.openxmlformats.org/officeDocument/2006/relationships/image" Target="../media/image184.png"/><Relationship Id="rId10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8.png"/><Relationship Id="rId4" Type="http://schemas.openxmlformats.org/officeDocument/2006/relationships/image" Target="../media/image17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91.png"/><Relationship Id="rId3" Type="http://schemas.openxmlformats.org/officeDocument/2006/relationships/image" Target="../media/image180.svg"/><Relationship Id="rId7" Type="http://schemas.openxmlformats.org/officeDocument/2006/relationships/image" Target="../media/image190.svg"/><Relationship Id="rId12" Type="http://schemas.openxmlformats.org/officeDocument/2006/relationships/image" Target="../media/image19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png"/><Relationship Id="rId11" Type="http://schemas.openxmlformats.org/officeDocument/2006/relationships/image" Target="../media/image198.png"/><Relationship Id="rId5" Type="http://schemas.openxmlformats.org/officeDocument/2006/relationships/image" Target="../media/image187.svg"/><Relationship Id="rId10" Type="http://schemas.openxmlformats.org/officeDocument/2006/relationships/image" Target="../media/image197.png"/><Relationship Id="rId4" Type="http://schemas.openxmlformats.org/officeDocument/2006/relationships/image" Target="../media/image186.png"/><Relationship Id="rId9" Type="http://schemas.openxmlformats.org/officeDocument/2006/relationships/image" Target="../media/image196.png"/><Relationship Id="rId14" Type="http://schemas.openxmlformats.org/officeDocument/2006/relationships/image" Target="../media/image19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4.svg"/><Relationship Id="rId7" Type="http://schemas.openxmlformats.org/officeDocument/2006/relationships/image" Target="../media/image20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image" Target="../media/image20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svg"/><Relationship Id="rId3" Type="http://schemas.openxmlformats.org/officeDocument/2006/relationships/image" Target="../media/image201.svg"/><Relationship Id="rId7" Type="http://schemas.openxmlformats.org/officeDocument/2006/relationships/image" Target="../media/image20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svg"/><Relationship Id="rId5" Type="http://schemas.openxmlformats.org/officeDocument/2006/relationships/image" Target="../media/image202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svg"/><Relationship Id="rId3" Type="http://schemas.openxmlformats.org/officeDocument/2006/relationships/image" Target="../media/image212.sv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4.svg"/><Relationship Id="rId4" Type="http://schemas.openxmlformats.org/officeDocument/2006/relationships/image" Target="../media/image2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6.png"/><Relationship Id="rId4" Type="http://schemas.openxmlformats.org/officeDocument/2006/relationships/image" Target="../media/image22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2.sv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11" Type="http://schemas.openxmlformats.org/officeDocument/2006/relationships/image" Target="../media/image233.png"/><Relationship Id="rId5" Type="http://schemas.openxmlformats.org/officeDocument/2006/relationships/image" Target="../media/image172.sv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171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hyperlink" Target="https://pixabay.com/vectors/boy-young-man-1456758/" TargetMode="External"/><Relationship Id="rId3" Type="http://schemas.openxmlformats.org/officeDocument/2006/relationships/image" Target="../media/image3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openclipart.org/detail/166688/key-west---mallory---square-by-nkinkade-177733" TargetMode="Externa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hyperlink" Target="https://www.franklindowntownpartnership.org/2017/02/1029-fm-new-public-access-radio-in.html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en-US" i="0">
                <a:effectLst/>
              </a:rPr>
              <a:t>Modeling and Validation of Reflecting Metasurfaces </a:t>
            </a:r>
            <a:br>
              <a:rPr lang="en-US" i="0">
                <a:effectLst/>
              </a:rPr>
            </a:br>
            <a:r>
              <a:rPr lang="en-US" i="0">
                <a:effectLst/>
              </a:rPr>
              <a:t>for Improved mmWave Coverage</a:t>
            </a:r>
            <a:endParaRPr lang="de-DE">
              <a:latin typeface="Arial"/>
              <a:cs typeface="Arial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85987" y="3695702"/>
            <a:ext cx="8534400" cy="542932"/>
          </a:xfrm>
        </p:spPr>
        <p:txBody>
          <a:bodyPr/>
          <a:lstStyle/>
          <a:p>
            <a:r>
              <a:rPr lang="de-DE"/>
              <a:t>Padmashree </a:t>
            </a:r>
            <a:r>
              <a:rPr lang="en-US"/>
              <a:t>Reddy</a:t>
            </a:r>
          </a:p>
          <a:p>
            <a:r>
              <a:rPr lang="en-US" b="0"/>
              <a:t>Supervisor: Simon </a:t>
            </a:r>
            <a:r>
              <a:rPr lang="en-US" b="0" err="1"/>
              <a:t>Häger</a:t>
            </a:r>
            <a:endParaRPr lang="en-US" b="0"/>
          </a:p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07.12.2023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244863" y="1535063"/>
                <a:ext cx="3701460" cy="357187"/>
              </a:xfrm>
            </p:spPr>
            <p:txBody>
              <a:bodyPr lIns="91440" tIns="45720" rIns="91440" bIns="45720" anchor="t"/>
              <a:lstStyle/>
              <a:p>
                <a:r>
                  <a:rPr lang="de-DE" b="1">
                    <a:latin typeface="Arial"/>
                    <a:cs typeface="Arial"/>
                  </a:rPr>
                  <a:t>Master 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cs typeface="Arial"/>
                          </a:rPr>
                          <m:t>𝒏𝒅</m:t>
                        </m:r>
                      </m:sup>
                    </m:sSup>
                  </m:oMath>
                </a14:m>
                <a:r>
                  <a:rPr lang="de-DE" b="1" i="1">
                    <a:latin typeface="Arial"/>
                    <a:cs typeface="Arial"/>
                  </a:rPr>
                  <a:t> </a:t>
                </a:r>
                <a:r>
                  <a:rPr lang="de-DE" b="1">
                    <a:latin typeface="Arial"/>
                    <a:cs typeface="Arial"/>
                  </a:rPr>
                  <a:t>Interim Presentation</a:t>
                </a:r>
                <a:endParaRPr lang="de-DE" b="1"/>
              </a:p>
            </p:txBody>
          </p:sp>
        </mc:Choice>
        <mc:Fallback xmlns=""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244863" y="1535063"/>
                <a:ext cx="3701460" cy="357187"/>
              </a:xfr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3536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raphic 60">
            <a:extLst>
              <a:ext uri="{FF2B5EF4-FFF2-40B4-BE49-F238E27FC236}">
                <a16:creationId xmlns:a16="http://schemas.microsoft.com/office/drawing/2014/main" id="{7835EE7F-D700-4773-823C-35823C5746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08" t="4738" r="5364" b="5597"/>
          <a:stretch/>
        </p:blipFill>
        <p:spPr>
          <a:xfrm>
            <a:off x="8082864" y="1454853"/>
            <a:ext cx="3926205" cy="309947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61A7D3C-2119-49CB-8CD9-66BC85CDFEED}"/>
              </a:ext>
            </a:extLst>
          </p:cNvPr>
          <p:cNvSpPr txBox="1"/>
          <p:nvPr/>
        </p:nvSpPr>
        <p:spPr>
          <a:xfrm>
            <a:off x="3155222" y="4001944"/>
            <a:ext cx="1017341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Shadowed region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874C8-D21C-4B84-955C-0F72C26E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8" y="700086"/>
            <a:ext cx="10978092" cy="514350"/>
          </a:xfrm>
        </p:spPr>
        <p:txBody>
          <a:bodyPr/>
          <a:lstStyle/>
          <a:p>
            <a:r>
              <a:rPr lang="en-US"/>
              <a:t>Comparison of Analytical and Simulated Values: Reflector Array [8]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D8A356C6-E915-49EA-9D6B-911A4B14ED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318" t="4739" r="5117" b="6057"/>
          <a:stretch/>
        </p:blipFill>
        <p:spPr>
          <a:xfrm>
            <a:off x="4073329" y="1393579"/>
            <a:ext cx="3930440" cy="317462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FC9E665-0A52-4048-802D-93AD39CA35E1}"/>
              </a:ext>
            </a:extLst>
          </p:cNvPr>
          <p:cNvSpPr txBox="1"/>
          <p:nvPr/>
        </p:nvSpPr>
        <p:spPr>
          <a:xfrm>
            <a:off x="10913541" y="2695116"/>
            <a:ext cx="734149" cy="30777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1.2 dB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F4FFC7-002F-49B4-814E-20DABAEDF71B}"/>
              </a:ext>
            </a:extLst>
          </p:cNvPr>
          <p:cNvSpPr txBox="1"/>
          <p:nvPr/>
        </p:nvSpPr>
        <p:spPr>
          <a:xfrm>
            <a:off x="6924909" y="1923135"/>
            <a:ext cx="811764" cy="30777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0.4 dB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13BE3F-4E4F-4ED5-9733-2983B123DB37}"/>
                  </a:ext>
                </a:extLst>
              </p:cNvPr>
              <p:cNvSpPr txBox="1"/>
              <p:nvPr/>
            </p:nvSpPr>
            <p:spPr>
              <a:xfrm>
                <a:off x="10240617" y="520165"/>
                <a:ext cx="1951383" cy="5420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b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13BE3F-4E4F-4ED5-9733-2983B123D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617" y="520165"/>
                <a:ext cx="1951383" cy="542071"/>
              </a:xfrm>
              <a:prstGeom prst="rect">
                <a:avLst/>
              </a:prstGeom>
              <a:blipFill>
                <a:blip r:embed="rId7"/>
                <a:stretch>
                  <a:fillRect b="-22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9D59081-8AD1-4E83-8746-D69307A88D34}"/>
              </a:ext>
            </a:extLst>
          </p:cNvPr>
          <p:cNvSpPr txBox="1"/>
          <p:nvPr/>
        </p:nvSpPr>
        <p:spPr>
          <a:xfrm>
            <a:off x="331928" y="6167767"/>
            <a:ext cx="8756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200" b="0" i="0">
                <a:solidFill>
                  <a:schemeClr val="tx1"/>
                </a:solidFill>
                <a:effectLst/>
                <a:latin typeface="Söhne"/>
              </a:rPr>
              <a:t>[8] M. I. Skolnik, "Radar Handbook," 3rd ed., New York, NY, USA: McGraw-Hill, 2008.</a:t>
            </a:r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457AD11-050B-4137-B5AC-BAA45E9BE1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582" t="14998" r="44871" b="7624"/>
          <a:stretch/>
        </p:blipFill>
        <p:spPr>
          <a:xfrm flipH="1">
            <a:off x="1069010" y="1293086"/>
            <a:ext cx="911719" cy="4796030"/>
          </a:xfrm>
          <a:prstGeom prst="rect">
            <a:avLst/>
          </a:prstGeom>
        </p:spPr>
      </p:pic>
      <p:sp>
        <p:nvSpPr>
          <p:cNvPr id="35" name="Parallelogram 34">
            <a:extLst>
              <a:ext uri="{FF2B5EF4-FFF2-40B4-BE49-F238E27FC236}">
                <a16:creationId xmlns:a16="http://schemas.microsoft.com/office/drawing/2014/main" id="{47CDA40A-DAB9-4A24-B9B6-5091AD583920}"/>
              </a:ext>
            </a:extLst>
          </p:cNvPr>
          <p:cNvSpPr/>
          <p:nvPr/>
        </p:nvSpPr>
        <p:spPr bwMode="auto">
          <a:xfrm rot="10137820">
            <a:off x="1354808" y="2502315"/>
            <a:ext cx="286361" cy="294569"/>
          </a:xfrm>
          <a:prstGeom prst="parallelogram">
            <a:avLst>
              <a:gd name="adj" fmla="val 34736"/>
            </a:avLst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23E195-441A-4D33-82C5-D63ED291305B}"/>
              </a:ext>
            </a:extLst>
          </p:cNvPr>
          <p:cNvCxnSpPr>
            <a:cxnSpLocks/>
          </p:cNvCxnSpPr>
          <p:nvPr/>
        </p:nvCxnSpPr>
        <p:spPr bwMode="auto">
          <a:xfrm>
            <a:off x="1416963" y="2535004"/>
            <a:ext cx="205162" cy="30108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6E27F1F7-B583-4216-ABEE-0EF5EFAD4911}"/>
              </a:ext>
            </a:extLst>
          </p:cNvPr>
          <p:cNvSpPr/>
          <p:nvPr/>
        </p:nvSpPr>
        <p:spPr bwMode="auto">
          <a:xfrm rot="10137820">
            <a:off x="1362992" y="3901542"/>
            <a:ext cx="286361" cy="294569"/>
          </a:xfrm>
          <a:prstGeom prst="parallelogram">
            <a:avLst>
              <a:gd name="adj" fmla="val 34736"/>
            </a:avLst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DBAD172-E41E-44BD-858A-0ECD591E6FFB}"/>
              </a:ext>
            </a:extLst>
          </p:cNvPr>
          <p:cNvCxnSpPr>
            <a:cxnSpLocks/>
          </p:cNvCxnSpPr>
          <p:nvPr/>
        </p:nvCxnSpPr>
        <p:spPr bwMode="auto">
          <a:xfrm>
            <a:off x="1416181" y="3926589"/>
            <a:ext cx="205162" cy="30108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49C0F0-D7C1-4169-9DC2-28AE7150A709}"/>
              </a:ext>
            </a:extLst>
          </p:cNvPr>
          <p:cNvCxnSpPr>
            <a:cxnSpLocks/>
          </p:cNvCxnSpPr>
          <p:nvPr/>
        </p:nvCxnSpPr>
        <p:spPr bwMode="auto">
          <a:xfrm>
            <a:off x="1490052" y="2698898"/>
            <a:ext cx="1740563" cy="15646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2953B9C-3F03-4E75-9658-CD79B7BF05F5}"/>
              </a:ext>
            </a:extLst>
          </p:cNvPr>
          <p:cNvGrpSpPr/>
          <p:nvPr/>
        </p:nvGrpSpPr>
        <p:grpSpPr>
          <a:xfrm rot="5400000">
            <a:off x="1125239" y="4835552"/>
            <a:ext cx="1637568" cy="1191164"/>
            <a:chOff x="10206950" y="4910120"/>
            <a:chExt cx="991230" cy="98211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161081E-7BD3-48F2-B38D-F4E43402D5F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0709743" y="5558335"/>
              <a:ext cx="24177" cy="337147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8DCEDE0-6E2F-4DB7-A6FA-E0D3D386BF2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315205" y="5526053"/>
              <a:ext cx="248664" cy="182097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3C0F403-1D73-49A8-B33D-DD7D7D42E7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588237" y="5138150"/>
              <a:ext cx="11203" cy="558074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C1F5792-BD25-4DBF-9A55-8C37534D3E51}"/>
                </a:ext>
              </a:extLst>
            </p:cNvPr>
            <p:cNvSpPr txBox="1"/>
            <p:nvPr/>
          </p:nvSpPr>
          <p:spPr>
            <a:xfrm rot="16200000">
              <a:off x="10527590" y="4875615"/>
              <a:ext cx="238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836ED7-F64C-4EE6-9B97-2A86325F35C8}"/>
                </a:ext>
              </a:extLst>
            </p:cNvPr>
            <p:cNvSpPr txBox="1"/>
            <p:nvPr/>
          </p:nvSpPr>
          <p:spPr>
            <a:xfrm rot="16200000">
              <a:off x="10891846" y="558589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DB1467-21F8-4F3D-82B7-997033451515}"/>
                </a:ext>
              </a:extLst>
            </p:cNvPr>
            <p:cNvSpPr txBox="1"/>
            <p:nvPr/>
          </p:nvSpPr>
          <p:spPr>
            <a:xfrm rot="16200000">
              <a:off x="10214004" y="5216945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</a:rPr>
                <a:t>Z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E72E1E-4DF6-47CD-B34B-6E00B57BE75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501927" y="2482879"/>
            <a:ext cx="1091429" cy="1064059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CC92161-949B-409E-8CEB-53C99EEFFBD8}"/>
              </a:ext>
            </a:extLst>
          </p:cNvPr>
          <p:cNvCxnSpPr>
            <a:cxnSpLocks/>
            <a:stCxn id="35" idx="3"/>
          </p:cNvCxnSpPr>
          <p:nvPr/>
        </p:nvCxnSpPr>
        <p:spPr bwMode="auto">
          <a:xfrm flipV="1">
            <a:off x="1518609" y="1992486"/>
            <a:ext cx="1463059" cy="503032"/>
          </a:xfrm>
          <a:prstGeom prst="straightConnector1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3E168E-6F63-4CF9-8DE8-C96CCD97A58B}"/>
              </a:ext>
            </a:extLst>
          </p:cNvPr>
          <p:cNvCxnSpPr>
            <a:cxnSpLocks/>
          </p:cNvCxnSpPr>
          <p:nvPr/>
        </p:nvCxnSpPr>
        <p:spPr bwMode="auto">
          <a:xfrm>
            <a:off x="1536719" y="4042753"/>
            <a:ext cx="1693896" cy="22080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8D4306-D7B8-460E-B8A2-6E64BBC8269A}"/>
                  </a:ext>
                </a:extLst>
              </p:cNvPr>
              <p:cNvSpPr txBox="1"/>
              <p:nvPr/>
            </p:nvSpPr>
            <p:spPr>
              <a:xfrm>
                <a:off x="2247235" y="3477049"/>
                <a:ext cx="141601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rgbClr val="C00000"/>
                    </a:solidFill>
                  </a:rPr>
                  <a:t>Transmitted wave </a:t>
                </a:r>
                <a14:m>
                  <m:oMath xmlns:m="http://schemas.openxmlformats.org/officeDocument/2006/math"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8D4306-D7B8-460E-B8A2-6E64BBC82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235" y="3477049"/>
                <a:ext cx="1416013" cy="430887"/>
              </a:xfrm>
              <a:prstGeom prst="rect">
                <a:avLst/>
              </a:prstGeom>
              <a:blipFill>
                <a:blip r:embed="rId9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E54026-63C7-4524-87A9-56FC57019CE1}"/>
                  </a:ext>
                </a:extLst>
              </p:cNvPr>
              <p:cNvSpPr txBox="1"/>
              <p:nvPr/>
            </p:nvSpPr>
            <p:spPr>
              <a:xfrm>
                <a:off x="2495132" y="1704683"/>
                <a:ext cx="13813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rgbClr val="009900"/>
                    </a:solidFill>
                  </a:rPr>
                  <a:t>Reflected wave </a:t>
                </a:r>
                <a14:m>
                  <m:oMath xmlns:m="http://schemas.openxmlformats.org/officeDocument/2006/math"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b="1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E54026-63C7-4524-87A9-56FC5701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132" y="1704683"/>
                <a:ext cx="1381375" cy="430887"/>
              </a:xfrm>
              <a:prstGeom prst="rect">
                <a:avLst/>
              </a:prstGeom>
              <a:blipFill>
                <a:blip r:embed="rId10"/>
                <a:stretch>
                  <a:fillRect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E2FA88C-A20A-4855-BA4D-FF375CBB8B92}"/>
              </a:ext>
            </a:extLst>
          </p:cNvPr>
          <p:cNvCxnSpPr>
            <a:cxnSpLocks/>
          </p:cNvCxnSpPr>
          <p:nvPr/>
        </p:nvCxnSpPr>
        <p:spPr bwMode="auto">
          <a:xfrm flipH="1">
            <a:off x="1327555" y="3896137"/>
            <a:ext cx="35069" cy="30777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F996B1-DD3D-4ED2-A611-773857E5B471}"/>
                  </a:ext>
                </a:extLst>
              </p:cNvPr>
              <p:cNvSpPr txBox="1"/>
              <p:nvPr/>
            </p:nvSpPr>
            <p:spPr>
              <a:xfrm>
                <a:off x="886695" y="3896137"/>
                <a:ext cx="345862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F996B1-DD3D-4ED2-A611-773857E5B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95" y="3896137"/>
                <a:ext cx="345862" cy="307777"/>
              </a:xfrm>
              <a:prstGeom prst="rect">
                <a:avLst/>
              </a:prstGeom>
              <a:blipFill>
                <a:blip r:embed="rId11"/>
                <a:stretch>
                  <a:fillRect r="-17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1CA280-C6BA-41C7-BE08-C40099AC428F}"/>
              </a:ext>
            </a:extLst>
          </p:cNvPr>
          <p:cNvCxnSpPr>
            <a:cxnSpLocks/>
          </p:cNvCxnSpPr>
          <p:nvPr/>
        </p:nvCxnSpPr>
        <p:spPr bwMode="auto">
          <a:xfrm flipH="1">
            <a:off x="1301844" y="2511647"/>
            <a:ext cx="55336" cy="295536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8BA4F2E-1BF9-4E25-88CD-21BED8F6F7E6}"/>
                  </a:ext>
                </a:extLst>
              </p:cNvPr>
              <p:cNvSpPr txBox="1"/>
              <p:nvPr/>
            </p:nvSpPr>
            <p:spPr>
              <a:xfrm>
                <a:off x="886695" y="2479061"/>
                <a:ext cx="345862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8BA4F2E-1BF9-4E25-88CD-21BED8F6F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95" y="2479061"/>
                <a:ext cx="345862" cy="307777"/>
              </a:xfrm>
              <a:prstGeom prst="rect">
                <a:avLst/>
              </a:prstGeom>
              <a:blipFill>
                <a:blip r:embed="rId12"/>
                <a:stretch>
                  <a:fillRect r="-17544" b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5403C31-C59B-4E89-881F-C210C09F9F4F}"/>
                  </a:ext>
                </a:extLst>
              </p:cNvPr>
              <p:cNvSpPr txBox="1"/>
              <p:nvPr/>
            </p:nvSpPr>
            <p:spPr>
              <a:xfrm>
                <a:off x="5711029" y="5277016"/>
                <a:ext cx="5387447" cy="6392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𝑚𝑜𝑑𝑢𝑙𝑒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shadowing factor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5403C31-C59B-4E89-881F-C210C09F9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029" y="5277016"/>
                <a:ext cx="5387447" cy="639214"/>
              </a:xfrm>
              <a:prstGeom prst="rect">
                <a:avLst/>
              </a:prstGeom>
              <a:blipFill>
                <a:blip r:embed="rId13"/>
                <a:stretch>
                  <a:fillRect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43FE85-F002-4C2D-B839-C6DE9DF8B300}"/>
              </a:ext>
            </a:extLst>
          </p:cNvPr>
          <p:cNvSpPr txBox="1"/>
          <p:nvPr/>
        </p:nvSpPr>
        <p:spPr>
          <a:xfrm>
            <a:off x="6081048" y="4927333"/>
            <a:ext cx="449581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/>
              </a:rPr>
              <a:t>Optimized equation for HELIOS module 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E472AF9-BFA8-4AFA-81B3-66631B410B59}"/>
              </a:ext>
            </a:extLst>
          </p:cNvPr>
          <p:cNvSpPr/>
          <p:nvPr/>
        </p:nvSpPr>
        <p:spPr bwMode="auto">
          <a:xfrm>
            <a:off x="7577338" y="2695116"/>
            <a:ext cx="462578" cy="523220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3B74B48-3142-48D2-A7DD-4D62513302A4}"/>
              </a:ext>
            </a:extLst>
          </p:cNvPr>
          <p:cNvCxnSpPr>
            <a:cxnSpLocks/>
          </p:cNvCxnSpPr>
          <p:nvPr/>
        </p:nvCxnSpPr>
        <p:spPr bwMode="auto">
          <a:xfrm>
            <a:off x="7498243" y="2236959"/>
            <a:ext cx="266679" cy="47921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82A11273-F327-410C-8B0A-6413CC7157DE}"/>
              </a:ext>
            </a:extLst>
          </p:cNvPr>
          <p:cNvSpPr/>
          <p:nvPr/>
        </p:nvSpPr>
        <p:spPr bwMode="auto">
          <a:xfrm>
            <a:off x="11574343" y="1542872"/>
            <a:ext cx="446117" cy="523220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EEA27D1-F937-496C-B699-A6AB1DAA373F}"/>
              </a:ext>
            </a:extLst>
          </p:cNvPr>
          <p:cNvCxnSpPr>
            <a:cxnSpLocks/>
            <a:endCxn id="101" idx="4"/>
          </p:cNvCxnSpPr>
          <p:nvPr/>
        </p:nvCxnSpPr>
        <p:spPr bwMode="auto">
          <a:xfrm flipV="1">
            <a:off x="11404419" y="2066092"/>
            <a:ext cx="392983" cy="62902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7A191-8615-4605-A214-EC34BF6AEBC2}"/>
                  </a:ext>
                </a:extLst>
              </p:cNvPr>
              <p:cNvSpPr txBox="1"/>
              <p:nvPr/>
            </p:nvSpPr>
            <p:spPr>
              <a:xfrm>
                <a:off x="5380267" y="4571757"/>
                <a:ext cx="1593595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array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7A191-8615-4605-A214-EC34BF6AE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267" y="4571757"/>
                <a:ext cx="1593595" cy="307777"/>
              </a:xfrm>
              <a:prstGeom prst="rect">
                <a:avLst/>
              </a:prstGeom>
              <a:blipFill>
                <a:blip r:embed="rId14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CBD753-6AC4-40AC-A582-2FDAA2F92823}"/>
                  </a:ext>
                </a:extLst>
              </p:cNvPr>
              <p:cNvSpPr txBox="1"/>
              <p:nvPr/>
            </p:nvSpPr>
            <p:spPr>
              <a:xfrm>
                <a:off x="5735543" y="5260766"/>
                <a:ext cx="5387447" cy="637803"/>
              </a:xfrm>
              <a:prstGeom prst="rect">
                <a:avLst/>
              </a:prstGeom>
              <a:solidFill>
                <a:srgbClr val="92D050">
                  <a:alpha val="75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𝑚𝑜𝑑𝑢𝑙𝑒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 is shadowing factor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CBD753-6AC4-40AC-A582-2FDAA2F92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3" y="5260766"/>
                <a:ext cx="5387447" cy="637803"/>
              </a:xfrm>
              <a:prstGeom prst="rect">
                <a:avLst/>
              </a:prstGeom>
              <a:blipFill>
                <a:blip r:embed="rId15"/>
                <a:stretch>
                  <a:fillRect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E526D2-DD24-4A61-868E-E2E39DE0F2C4}"/>
                  </a:ext>
                </a:extLst>
              </p:cNvPr>
              <p:cNvSpPr txBox="1"/>
              <p:nvPr/>
            </p:nvSpPr>
            <p:spPr>
              <a:xfrm>
                <a:off x="3155221" y="5305929"/>
                <a:ext cx="1496057" cy="5348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b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E526D2-DD24-4A61-868E-E2E39DE0F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221" y="5305929"/>
                <a:ext cx="1496057" cy="53489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DE6BD8-6A20-4BBA-BE61-4ABDB11DBD52}"/>
              </a:ext>
            </a:extLst>
          </p:cNvPr>
          <p:cNvCxnSpPr>
            <a:cxnSpLocks/>
            <a:endCxn id="42" idx="1"/>
          </p:cNvCxnSpPr>
          <p:nvPr/>
        </p:nvCxnSpPr>
        <p:spPr bwMode="auto">
          <a:xfrm>
            <a:off x="4675794" y="5579666"/>
            <a:ext cx="1059749" cy="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2C07AF-7DCA-4BAE-9B96-ADF8EC8C713E}"/>
                  </a:ext>
                </a:extLst>
              </p:cNvPr>
              <p:cNvSpPr txBox="1"/>
              <p:nvPr/>
            </p:nvSpPr>
            <p:spPr>
              <a:xfrm>
                <a:off x="9483742" y="4564304"/>
                <a:ext cx="1593595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array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2C07AF-7DCA-4BAE-9B96-ADF8EC8C7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742" y="4564304"/>
                <a:ext cx="1593595" cy="307777"/>
              </a:xfrm>
              <a:prstGeom prst="rect">
                <a:avLst/>
              </a:prstGeom>
              <a:blipFill>
                <a:blip r:embed="rId17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55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5" grpId="0" animBg="1"/>
      <p:bldP spid="35" grpId="0" animBg="1"/>
      <p:bldP spid="37" grpId="0" animBg="1"/>
      <p:bldP spid="72" grpId="0"/>
      <p:bldP spid="73" grpId="0"/>
      <p:bldP spid="75" grpId="0" animBg="1"/>
      <p:bldP spid="79" grpId="0" animBg="1"/>
      <p:bldP spid="96" grpId="0" animBg="1"/>
      <p:bldP spid="96" grpId="1" animBg="1"/>
      <p:bldP spid="97" grpId="0"/>
      <p:bldP spid="99" grpId="0" animBg="1"/>
      <p:bldP spid="101" grpId="0" animBg="1"/>
      <p:bldP spid="29" grpId="0"/>
      <p:bldP spid="42" grpId="0" animBg="1"/>
      <p:bldP spid="44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raphic 132">
            <a:extLst>
              <a:ext uri="{FF2B5EF4-FFF2-40B4-BE49-F238E27FC236}">
                <a16:creationId xmlns:a16="http://schemas.microsoft.com/office/drawing/2014/main" id="{BD361F2A-D166-46CE-B55C-D410C3310D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36" t="4958" r="6218"/>
          <a:stretch/>
        </p:blipFill>
        <p:spPr>
          <a:xfrm>
            <a:off x="250854" y="3172341"/>
            <a:ext cx="4797666" cy="3145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595114-8A29-4AE6-A7D3-79EBE382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Addressing</a:t>
            </a:r>
            <a:r>
              <a:rPr lang="de-DE"/>
              <a:t> Self-Shadowing </a:t>
            </a:r>
            <a:r>
              <a:rPr lang="de-DE" err="1"/>
              <a:t>Regions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6B0177-2144-46ED-A84F-6A96664F9B25}"/>
              </a:ext>
            </a:extLst>
          </p:cNvPr>
          <p:cNvCxnSpPr>
            <a:cxnSpLocks/>
          </p:cNvCxnSpPr>
          <p:nvPr/>
        </p:nvCxnSpPr>
        <p:spPr bwMode="auto">
          <a:xfrm flipH="1">
            <a:off x="3828615" y="2646631"/>
            <a:ext cx="72753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E834F38-F8EC-4F24-A17C-FDCE1FA258AF}"/>
              </a:ext>
            </a:extLst>
          </p:cNvPr>
          <p:cNvSpPr/>
          <p:nvPr/>
        </p:nvSpPr>
        <p:spPr bwMode="auto">
          <a:xfrm>
            <a:off x="1283776" y="2292187"/>
            <a:ext cx="1300684" cy="911274"/>
          </a:xfrm>
          <a:prstGeom prst="triangle">
            <a:avLst>
              <a:gd name="adj" fmla="val 0"/>
            </a:avLst>
          </a:prstGeom>
          <a:solidFill>
            <a:srgbClr val="00990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b="1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D60770B-744F-426B-9AB0-FBE58E0CF230}"/>
              </a:ext>
            </a:extLst>
          </p:cNvPr>
          <p:cNvSpPr/>
          <p:nvPr/>
        </p:nvSpPr>
        <p:spPr bwMode="auto">
          <a:xfrm>
            <a:off x="2584460" y="2292188"/>
            <a:ext cx="1300684" cy="911273"/>
          </a:xfrm>
          <a:prstGeom prst="triangle">
            <a:avLst>
              <a:gd name="adj" fmla="val 0"/>
            </a:avLst>
          </a:prstGeom>
          <a:solidFill>
            <a:srgbClr val="00990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280C9A-8A3F-4B0C-BD38-8DD24C4CB3B2}"/>
                  </a:ext>
                </a:extLst>
              </p:cNvPr>
              <p:cNvSpPr txBox="1"/>
              <p:nvPr/>
            </p:nvSpPr>
            <p:spPr>
              <a:xfrm>
                <a:off x="1208533" y="2926292"/>
                <a:ext cx="939800" cy="285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de-DE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280C9A-8A3F-4B0C-BD38-8DD24C4CB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33" y="2926292"/>
                <a:ext cx="939800" cy="2853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0F8390-8EFA-4EAD-8A42-564874D45FCD}"/>
                  </a:ext>
                </a:extLst>
              </p:cNvPr>
              <p:cNvSpPr txBox="1"/>
              <p:nvPr/>
            </p:nvSpPr>
            <p:spPr>
              <a:xfrm>
                <a:off x="2509387" y="2934478"/>
                <a:ext cx="1032399" cy="28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de-DE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1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0F8390-8EFA-4EAD-8A42-564874D45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387" y="2934478"/>
                <a:ext cx="1032399" cy="285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F331C94E-EA06-4679-A7B9-E140532965A8}"/>
              </a:ext>
            </a:extLst>
          </p:cNvPr>
          <p:cNvSpPr/>
          <p:nvPr/>
        </p:nvSpPr>
        <p:spPr bwMode="auto">
          <a:xfrm>
            <a:off x="4126254" y="2835771"/>
            <a:ext cx="45719" cy="85472"/>
          </a:xfrm>
          <a:prstGeom prst="flowChartConnector">
            <a:avLst/>
          </a:prstGeom>
          <a:solidFill>
            <a:schemeClr val="tx1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6537206A-0967-4E33-8611-7EC662E32FBF}"/>
              </a:ext>
            </a:extLst>
          </p:cNvPr>
          <p:cNvSpPr/>
          <p:nvPr/>
        </p:nvSpPr>
        <p:spPr bwMode="auto">
          <a:xfrm>
            <a:off x="4510432" y="2835771"/>
            <a:ext cx="45719" cy="85472"/>
          </a:xfrm>
          <a:prstGeom prst="flowChartConnector">
            <a:avLst/>
          </a:prstGeom>
          <a:solidFill>
            <a:schemeClr val="tx1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13501A80-73FF-488C-ADFC-6C24F21C8A19}"/>
              </a:ext>
            </a:extLst>
          </p:cNvPr>
          <p:cNvSpPr/>
          <p:nvPr/>
        </p:nvSpPr>
        <p:spPr bwMode="auto">
          <a:xfrm>
            <a:off x="462343" y="2849006"/>
            <a:ext cx="45719" cy="85472"/>
          </a:xfrm>
          <a:prstGeom prst="flowChartConnector">
            <a:avLst/>
          </a:prstGeom>
          <a:solidFill>
            <a:schemeClr val="tx1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2D500042-0614-4604-A5DF-BA24CC7C60BE}"/>
              </a:ext>
            </a:extLst>
          </p:cNvPr>
          <p:cNvSpPr/>
          <p:nvPr/>
        </p:nvSpPr>
        <p:spPr bwMode="auto">
          <a:xfrm>
            <a:off x="845046" y="2849006"/>
            <a:ext cx="45719" cy="85472"/>
          </a:xfrm>
          <a:prstGeom prst="flowChartConnector">
            <a:avLst/>
          </a:prstGeom>
          <a:solidFill>
            <a:schemeClr val="tx1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24">
                <a:extLst>
                  <a:ext uri="{FF2B5EF4-FFF2-40B4-BE49-F238E27FC236}">
                    <a16:creationId xmlns:a16="http://schemas.microsoft.com/office/drawing/2014/main" id="{4D58B129-1FEF-437E-89D1-14007977F2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555469"/>
                  </p:ext>
                </p:extLst>
              </p:nvPr>
            </p:nvGraphicFramePr>
            <p:xfrm>
              <a:off x="6128064" y="3578488"/>
              <a:ext cx="5013593" cy="57746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13593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𝑇𝑥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𝑇𝑥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24">
                <a:extLst>
                  <a:ext uri="{FF2B5EF4-FFF2-40B4-BE49-F238E27FC236}">
                    <a16:creationId xmlns:a16="http://schemas.microsoft.com/office/drawing/2014/main" id="{4D58B129-1FEF-437E-89D1-14007977F2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555469"/>
                  </p:ext>
                </p:extLst>
              </p:nvPr>
            </p:nvGraphicFramePr>
            <p:xfrm>
              <a:off x="6128064" y="3578488"/>
              <a:ext cx="5013593" cy="57746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13593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</a:tblGrid>
                  <a:tr h="5774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" t="-2105" r="-243" b="-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24">
                <a:extLst>
                  <a:ext uri="{FF2B5EF4-FFF2-40B4-BE49-F238E27FC236}">
                    <a16:creationId xmlns:a16="http://schemas.microsoft.com/office/drawing/2014/main" id="{E74D491B-6309-4724-BD13-34790A7F33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678889"/>
                  </p:ext>
                </p:extLst>
              </p:nvPr>
            </p:nvGraphicFramePr>
            <p:xfrm>
              <a:off x="6128064" y="4580515"/>
              <a:ext cx="5813081" cy="88144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13081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>
                                          <m:f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tan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f>
                                          <m:f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𝑇𝑥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+2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⋅</m:t>
                                                        </m:r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𝑇𝑥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&gt;−90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, 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&lt;−90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30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24">
                <a:extLst>
                  <a:ext uri="{FF2B5EF4-FFF2-40B4-BE49-F238E27FC236}">
                    <a16:creationId xmlns:a16="http://schemas.microsoft.com/office/drawing/2014/main" id="{E74D491B-6309-4724-BD13-34790A7F33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678889"/>
                  </p:ext>
                </p:extLst>
              </p:nvPr>
            </p:nvGraphicFramePr>
            <p:xfrm>
              <a:off x="6128064" y="4580515"/>
              <a:ext cx="5813081" cy="88144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13081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</a:tblGrid>
                  <a:tr h="881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5" t="-690" r="-210" b="-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Table 9">
                <a:extLst>
                  <a:ext uri="{FF2B5EF4-FFF2-40B4-BE49-F238E27FC236}">
                    <a16:creationId xmlns:a16="http://schemas.microsoft.com/office/drawing/2014/main" id="{CA450A45-1288-4714-A669-A33985304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107840"/>
                  </p:ext>
                </p:extLst>
              </p:nvPr>
            </p:nvGraphicFramePr>
            <p:xfrm>
              <a:off x="5205397" y="3767324"/>
              <a:ext cx="1011892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2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de-DE" sz="1600" b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Table 9">
                <a:extLst>
                  <a:ext uri="{FF2B5EF4-FFF2-40B4-BE49-F238E27FC236}">
                    <a16:creationId xmlns:a16="http://schemas.microsoft.com/office/drawing/2014/main" id="{CA450A45-1288-4714-A669-A33985304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107840"/>
                  </p:ext>
                </p:extLst>
              </p:nvPr>
            </p:nvGraphicFramePr>
            <p:xfrm>
              <a:off x="5205397" y="3767324"/>
              <a:ext cx="1011892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2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r="-5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 24">
                <a:extLst>
                  <a:ext uri="{FF2B5EF4-FFF2-40B4-BE49-F238E27FC236}">
                    <a16:creationId xmlns:a16="http://schemas.microsoft.com/office/drawing/2014/main" id="{B1F15C68-6121-4F02-821E-E0FD00CF4B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1053050"/>
                  </p:ext>
                </p:extLst>
              </p:nvPr>
            </p:nvGraphicFramePr>
            <p:xfrm>
              <a:off x="6127803" y="4147632"/>
              <a:ext cx="501385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13854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 ,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sz="130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 24">
                <a:extLst>
                  <a:ext uri="{FF2B5EF4-FFF2-40B4-BE49-F238E27FC236}">
                    <a16:creationId xmlns:a16="http://schemas.microsoft.com/office/drawing/2014/main" id="{B1F15C68-6121-4F02-821E-E0FD00CF4B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1053050"/>
                  </p:ext>
                </p:extLst>
              </p:nvPr>
            </p:nvGraphicFramePr>
            <p:xfrm>
              <a:off x="6127803" y="4147632"/>
              <a:ext cx="501385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13854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22" r="-243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le 9">
                <a:extLst>
                  <a:ext uri="{FF2B5EF4-FFF2-40B4-BE49-F238E27FC236}">
                    <a16:creationId xmlns:a16="http://schemas.microsoft.com/office/drawing/2014/main" id="{49089830-A654-4DF8-8A49-F1D4BA6A86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6413931"/>
                  </p:ext>
                </p:extLst>
              </p:nvPr>
            </p:nvGraphicFramePr>
            <p:xfrm>
              <a:off x="5205397" y="5083135"/>
              <a:ext cx="1011891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1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de-DE" b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le 9">
                <a:extLst>
                  <a:ext uri="{FF2B5EF4-FFF2-40B4-BE49-F238E27FC236}">
                    <a16:creationId xmlns:a16="http://schemas.microsoft.com/office/drawing/2014/main" id="{49089830-A654-4DF8-8A49-F1D4BA6A86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6413931"/>
                  </p:ext>
                </p:extLst>
              </p:nvPr>
            </p:nvGraphicFramePr>
            <p:xfrm>
              <a:off x="5205397" y="5083135"/>
              <a:ext cx="1011891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1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r="-599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8" name="Table 24">
                <a:extLst>
                  <a:ext uri="{FF2B5EF4-FFF2-40B4-BE49-F238E27FC236}">
                    <a16:creationId xmlns:a16="http://schemas.microsoft.com/office/drawing/2014/main" id="{7CFD33CA-7239-4695-8F66-C82A1E6FC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2906135"/>
                  </p:ext>
                </p:extLst>
              </p:nvPr>
            </p:nvGraphicFramePr>
            <p:xfrm>
              <a:off x="6128065" y="5475887"/>
              <a:ext cx="5813080" cy="56737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13080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&gt;−90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&lt;−90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30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8" name="Table 24">
                <a:extLst>
                  <a:ext uri="{FF2B5EF4-FFF2-40B4-BE49-F238E27FC236}">
                    <a16:creationId xmlns:a16="http://schemas.microsoft.com/office/drawing/2014/main" id="{7CFD33CA-7239-4695-8F66-C82A1E6FC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2906135"/>
                  </p:ext>
                </p:extLst>
              </p:nvPr>
            </p:nvGraphicFramePr>
            <p:xfrm>
              <a:off x="6128065" y="5475887"/>
              <a:ext cx="5813080" cy="56737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13080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567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5" t="-179787" r="-210" b="-2414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4" name="Arc 133">
            <a:extLst>
              <a:ext uri="{FF2B5EF4-FFF2-40B4-BE49-F238E27FC236}">
                <a16:creationId xmlns:a16="http://schemas.microsoft.com/office/drawing/2014/main" id="{4A29C33E-0189-4F74-9E39-12AAEED70234}"/>
              </a:ext>
            </a:extLst>
          </p:cNvPr>
          <p:cNvSpPr/>
          <p:nvPr/>
        </p:nvSpPr>
        <p:spPr bwMode="auto">
          <a:xfrm rot="13073626">
            <a:off x="2220488" y="2833982"/>
            <a:ext cx="256702" cy="414218"/>
          </a:xfrm>
          <a:prstGeom prst="arc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BCDB47B-B1B5-48F5-83E4-57DE01029232}"/>
              </a:ext>
            </a:extLst>
          </p:cNvPr>
          <p:cNvSpPr/>
          <p:nvPr/>
        </p:nvSpPr>
        <p:spPr bwMode="auto">
          <a:xfrm rot="13073626">
            <a:off x="3552664" y="2853062"/>
            <a:ext cx="256702" cy="414218"/>
          </a:xfrm>
          <a:prstGeom prst="arc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2AFF1C2B-756A-490B-9AD8-16C58C7EE517}"/>
                  </a:ext>
                </a:extLst>
              </p:cNvPr>
              <p:cNvSpPr txBox="1"/>
              <p:nvPr/>
            </p:nvSpPr>
            <p:spPr>
              <a:xfrm>
                <a:off x="10578986" y="471423"/>
                <a:ext cx="1594297" cy="6709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de-DE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1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2AFF1C2B-756A-490B-9AD8-16C58C7EE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86" y="471423"/>
                <a:ext cx="1594297" cy="6709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9">
                <a:extLst>
                  <a:ext uri="{FF2B5EF4-FFF2-40B4-BE49-F238E27FC236}">
                    <a16:creationId xmlns:a16="http://schemas.microsoft.com/office/drawing/2014/main" id="{6E46A225-6C01-42D2-B7F7-C7F0B10F11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470063"/>
                  </p:ext>
                </p:extLst>
              </p:nvPr>
            </p:nvGraphicFramePr>
            <p:xfrm>
              <a:off x="3547992" y="1208762"/>
              <a:ext cx="1011892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2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de-DE" sz="1600" b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9">
                <a:extLst>
                  <a:ext uri="{FF2B5EF4-FFF2-40B4-BE49-F238E27FC236}">
                    <a16:creationId xmlns:a16="http://schemas.microsoft.com/office/drawing/2014/main" id="{6E46A225-6C01-42D2-B7F7-C7F0B10F11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470063"/>
                  </p:ext>
                </p:extLst>
              </p:nvPr>
            </p:nvGraphicFramePr>
            <p:xfrm>
              <a:off x="3547992" y="1208762"/>
              <a:ext cx="1011892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2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198" t="-1538" r="-1198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9">
                <a:extLst>
                  <a:ext uri="{FF2B5EF4-FFF2-40B4-BE49-F238E27FC236}">
                    <a16:creationId xmlns:a16="http://schemas.microsoft.com/office/drawing/2014/main" id="{4405FECB-E8E3-4C3F-9E26-79D6253F2D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2134251"/>
                  </p:ext>
                </p:extLst>
              </p:nvPr>
            </p:nvGraphicFramePr>
            <p:xfrm>
              <a:off x="336728" y="1224586"/>
              <a:ext cx="1011891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1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de-DE" b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9">
                <a:extLst>
                  <a:ext uri="{FF2B5EF4-FFF2-40B4-BE49-F238E27FC236}">
                    <a16:creationId xmlns:a16="http://schemas.microsoft.com/office/drawing/2014/main" id="{4405FECB-E8E3-4C3F-9E26-79D6253F2D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2134251"/>
                  </p:ext>
                </p:extLst>
              </p:nvPr>
            </p:nvGraphicFramePr>
            <p:xfrm>
              <a:off x="336728" y="1224586"/>
              <a:ext cx="1011891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1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599" t="-1538" r="-1198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48579B-B33B-4255-B0A5-701499CEBAFC}"/>
              </a:ext>
            </a:extLst>
          </p:cNvPr>
          <p:cNvSpPr txBox="1"/>
          <p:nvPr/>
        </p:nvSpPr>
        <p:spPr>
          <a:xfrm>
            <a:off x="5132638" y="1971835"/>
            <a:ext cx="65915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>
                <a:solidFill>
                  <a:schemeClr val="tx1"/>
                </a:solidFill>
              </a:rPr>
              <a:t>Case 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46BDAFE-2C29-4FC3-8213-5F4F41E10054}"/>
              </a:ext>
            </a:extLst>
          </p:cNvPr>
          <p:cNvSpPr/>
          <p:nvPr/>
        </p:nvSpPr>
        <p:spPr bwMode="auto">
          <a:xfrm>
            <a:off x="4760210" y="1143695"/>
            <a:ext cx="276239" cy="1964058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523D29-6F20-47F6-B1A2-AA88672CF178}"/>
              </a:ext>
            </a:extLst>
          </p:cNvPr>
          <p:cNvGrpSpPr/>
          <p:nvPr/>
        </p:nvGrpSpPr>
        <p:grpSpPr>
          <a:xfrm>
            <a:off x="7373357" y="749684"/>
            <a:ext cx="2692173" cy="936817"/>
            <a:chOff x="7238092" y="613142"/>
            <a:chExt cx="2599424" cy="1122046"/>
          </a:xfrm>
        </p:grpSpPr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BFFC1C0-1AF7-480F-9EC4-90E6932F9F2A}"/>
                </a:ext>
              </a:extLst>
            </p:cNvPr>
            <p:cNvSpPr/>
            <p:nvPr/>
          </p:nvSpPr>
          <p:spPr bwMode="auto">
            <a:xfrm flipH="1">
              <a:off x="7238092" y="613142"/>
              <a:ext cx="1240467" cy="911274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b="1">
                <a:solidFill>
                  <a:schemeClr val="tx1"/>
                </a:solidFill>
              </a:endParaRPr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ADEFD6A4-6E66-4A76-8ACD-5B20A5C6B92F}"/>
                </a:ext>
              </a:extLst>
            </p:cNvPr>
            <p:cNvSpPr/>
            <p:nvPr/>
          </p:nvSpPr>
          <p:spPr bwMode="auto">
            <a:xfrm flipH="1">
              <a:off x="8478559" y="613142"/>
              <a:ext cx="1240466" cy="911273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b="1">
                <a:solidFill>
                  <a:srgbClr val="0099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709932F-02A4-4938-BA8E-F867BFA5A0E2}"/>
                    </a:ext>
                  </a:extLst>
                </p:cNvPr>
                <p:cNvSpPr txBox="1"/>
                <p:nvPr/>
              </p:nvSpPr>
              <p:spPr>
                <a:xfrm>
                  <a:off x="7545775" y="1227334"/>
                  <a:ext cx="939800" cy="2853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709932F-02A4-4938-BA8E-F867BFA5A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775" y="1227334"/>
                  <a:ext cx="939800" cy="285355"/>
                </a:xfrm>
                <a:prstGeom prst="rect">
                  <a:avLst/>
                </a:prstGeom>
                <a:blipFill>
                  <a:blip r:embed="rId1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18D3AA7-6A7E-493C-8DEF-AB491C1318FA}"/>
                    </a:ext>
                  </a:extLst>
                </p:cNvPr>
                <p:cNvSpPr txBox="1"/>
                <p:nvPr/>
              </p:nvSpPr>
              <p:spPr>
                <a:xfrm>
                  <a:off x="8805117" y="1217781"/>
                  <a:ext cx="1032399" cy="2852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18D3AA7-6A7E-493C-8DEF-AB491C131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5117" y="1217781"/>
                  <a:ext cx="1032399" cy="285206"/>
                </a:xfrm>
                <a:prstGeom prst="rect">
                  <a:avLst/>
                </a:prstGeom>
                <a:blipFill>
                  <a:blip r:embed="rId16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D63EF99D-E6FC-4E92-ABE3-9FC89F2B67F9}"/>
                </a:ext>
              </a:extLst>
            </p:cNvPr>
            <p:cNvSpPr/>
            <p:nvPr/>
          </p:nvSpPr>
          <p:spPr bwMode="auto">
            <a:xfrm rot="1047811">
              <a:off x="7360799" y="1256456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A45C5D25-A910-4EA7-B0DB-38B30831965F}"/>
                </a:ext>
              </a:extLst>
            </p:cNvPr>
            <p:cNvSpPr/>
            <p:nvPr/>
          </p:nvSpPr>
          <p:spPr bwMode="auto">
            <a:xfrm rot="780547">
              <a:off x="8578323" y="1320970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7558F5A-9477-4AF8-85CC-4A2B269C768B}"/>
              </a:ext>
            </a:extLst>
          </p:cNvPr>
          <p:cNvGrpSpPr/>
          <p:nvPr/>
        </p:nvGrpSpPr>
        <p:grpSpPr>
          <a:xfrm>
            <a:off x="7339842" y="1739715"/>
            <a:ext cx="2805185" cy="986056"/>
            <a:chOff x="7179586" y="1667993"/>
            <a:chExt cx="2731166" cy="1104334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67418361-A10F-4399-90C8-F672870B554A}"/>
                </a:ext>
              </a:extLst>
            </p:cNvPr>
            <p:cNvSpPr/>
            <p:nvPr/>
          </p:nvSpPr>
          <p:spPr bwMode="auto">
            <a:xfrm>
              <a:off x="7254829" y="1667993"/>
              <a:ext cx="1300684" cy="911274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1161FE9-CCE4-403B-AA8E-F15ED725FEB3}"/>
                    </a:ext>
                  </a:extLst>
                </p:cNvPr>
                <p:cNvSpPr txBox="1"/>
                <p:nvPr/>
              </p:nvSpPr>
              <p:spPr>
                <a:xfrm>
                  <a:off x="7179586" y="2302098"/>
                  <a:ext cx="939800" cy="2853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&gt;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1161FE9-CCE4-403B-AA8E-F15ED725F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586" y="2302098"/>
                  <a:ext cx="939800" cy="28535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49534499-E5C5-428E-A916-829DD6AA1BDD}"/>
                </a:ext>
              </a:extLst>
            </p:cNvPr>
            <p:cNvSpPr/>
            <p:nvPr/>
          </p:nvSpPr>
          <p:spPr bwMode="auto">
            <a:xfrm rot="13073626">
              <a:off x="8191541" y="2209788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76A7ABF5-04F5-46B7-BC5E-FC7869CECE24}"/>
                </a:ext>
              </a:extLst>
            </p:cNvPr>
            <p:cNvSpPr/>
            <p:nvPr/>
          </p:nvSpPr>
          <p:spPr bwMode="auto">
            <a:xfrm flipH="1">
              <a:off x="8555513" y="1669416"/>
              <a:ext cx="1240466" cy="911273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b="1">
                <a:solidFill>
                  <a:srgbClr val="0099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890F630-726A-4880-BF90-71C68B54F7E3}"/>
                    </a:ext>
                  </a:extLst>
                </p:cNvPr>
                <p:cNvSpPr txBox="1"/>
                <p:nvPr/>
              </p:nvSpPr>
              <p:spPr>
                <a:xfrm>
                  <a:off x="8878353" y="2264447"/>
                  <a:ext cx="1032399" cy="2852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890F630-726A-4880-BF90-71C68B54F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8353" y="2264447"/>
                  <a:ext cx="1032399" cy="285206"/>
                </a:xfrm>
                <a:prstGeom prst="rect">
                  <a:avLst/>
                </a:prstGeom>
                <a:blipFill>
                  <a:blip r:embed="rId1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8F962675-73AB-4724-B445-8D297A5E9AEF}"/>
                </a:ext>
              </a:extLst>
            </p:cNvPr>
            <p:cNvSpPr/>
            <p:nvPr/>
          </p:nvSpPr>
          <p:spPr bwMode="auto">
            <a:xfrm rot="780547">
              <a:off x="8696814" y="2358109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1172D4-2D7B-487E-8CF7-C6AE0324C58D}"/>
              </a:ext>
            </a:extLst>
          </p:cNvPr>
          <p:cNvGrpSpPr/>
          <p:nvPr/>
        </p:nvGrpSpPr>
        <p:grpSpPr>
          <a:xfrm>
            <a:off x="7522482" y="2683397"/>
            <a:ext cx="2731514" cy="936495"/>
            <a:chOff x="7301467" y="2703551"/>
            <a:chExt cx="2548167" cy="1057532"/>
          </a:xfrm>
        </p:grpSpPr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307DB490-EC87-45BD-A47A-E1DC12E11A92}"/>
                </a:ext>
              </a:extLst>
            </p:cNvPr>
            <p:cNvSpPr/>
            <p:nvPr/>
          </p:nvSpPr>
          <p:spPr bwMode="auto">
            <a:xfrm flipH="1">
              <a:off x="7301467" y="2703551"/>
              <a:ext cx="1240467" cy="911274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DDE6BC-9B9E-446A-8FE7-203D6983B793}"/>
                    </a:ext>
                  </a:extLst>
                </p:cNvPr>
                <p:cNvSpPr txBox="1"/>
                <p:nvPr/>
              </p:nvSpPr>
              <p:spPr>
                <a:xfrm>
                  <a:off x="7609150" y="3317743"/>
                  <a:ext cx="939800" cy="2853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DDE6BC-9B9E-446A-8FE7-203D6983B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9150" y="3317743"/>
                  <a:ext cx="939800" cy="28535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52313DD0-2D20-4504-9D4E-272032FCCE65}"/>
                </a:ext>
              </a:extLst>
            </p:cNvPr>
            <p:cNvSpPr/>
            <p:nvPr/>
          </p:nvSpPr>
          <p:spPr bwMode="auto">
            <a:xfrm rot="1047811">
              <a:off x="7424174" y="3346865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51A1DDAD-932C-430F-9712-ED06CBF29078}"/>
                </a:ext>
              </a:extLst>
            </p:cNvPr>
            <p:cNvSpPr/>
            <p:nvPr/>
          </p:nvSpPr>
          <p:spPr bwMode="auto">
            <a:xfrm>
              <a:off x="8548950" y="2703552"/>
              <a:ext cx="1300684" cy="911273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b="1">
                <a:solidFill>
                  <a:srgbClr val="0099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B041A9C-689D-4EBD-B477-B49464729B55}"/>
                    </a:ext>
                  </a:extLst>
                </p:cNvPr>
                <p:cNvSpPr txBox="1"/>
                <p:nvPr/>
              </p:nvSpPr>
              <p:spPr>
                <a:xfrm>
                  <a:off x="8473877" y="3345842"/>
                  <a:ext cx="1032399" cy="2852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&gt;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B041A9C-689D-4EBD-B477-B49464729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877" y="3345842"/>
                  <a:ext cx="1032399" cy="285206"/>
                </a:xfrm>
                <a:prstGeom prst="rect">
                  <a:avLst/>
                </a:prstGeom>
                <a:blipFill>
                  <a:blip r:embed="rId20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0611D3E-F550-423B-8EF8-86003A3FEA70}"/>
                </a:ext>
              </a:extLst>
            </p:cNvPr>
            <p:cNvSpPr/>
            <p:nvPr/>
          </p:nvSpPr>
          <p:spPr bwMode="auto">
            <a:xfrm rot="13073626">
              <a:off x="9459618" y="3256872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1D54FE0-1A78-4DCC-941E-D2252F324B64}"/>
              </a:ext>
            </a:extLst>
          </p:cNvPr>
          <p:cNvSpPr txBox="1"/>
          <p:nvPr/>
        </p:nvSpPr>
        <p:spPr>
          <a:xfrm>
            <a:off x="6714201" y="966244"/>
            <a:ext cx="65915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>
                <a:solidFill>
                  <a:schemeClr val="tx1"/>
                </a:solidFill>
              </a:rPr>
              <a:t>Case 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AA373D-B06B-4FC9-AE1E-EB8928EAE3AB}"/>
              </a:ext>
            </a:extLst>
          </p:cNvPr>
          <p:cNvSpPr txBox="1"/>
          <p:nvPr/>
        </p:nvSpPr>
        <p:spPr>
          <a:xfrm>
            <a:off x="6714201" y="2036423"/>
            <a:ext cx="65915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>
                <a:solidFill>
                  <a:schemeClr val="tx1"/>
                </a:solidFill>
              </a:rPr>
              <a:t>Case 3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70E5D2-1681-4E9F-8856-BBBEC0D2F2B5}"/>
              </a:ext>
            </a:extLst>
          </p:cNvPr>
          <p:cNvSpPr txBox="1"/>
          <p:nvPr/>
        </p:nvSpPr>
        <p:spPr>
          <a:xfrm>
            <a:off x="6723582" y="3012296"/>
            <a:ext cx="65915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DE">
                <a:solidFill>
                  <a:schemeClr val="tx1"/>
                </a:solidFill>
              </a:rPr>
              <a:t>Case 4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21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94 0.00301 C -0.05273 -0.04537 -0.05729 -0.06875 -0.0776 -0.11296 C -0.0901 -0.13704 -0.08581 -0.13588 -0.09753 -0.1456 C -0.10964 -0.15417 -0.14206 -0.16667 -0.14961 -0.16806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-85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61 -0.16806 C -0.18008 -0.15139 -0.23242 -0.15394 -0.25495 -0.11551 C -0.27552 -0.0838 -0.28086 -0.03426 -0.297 3.7037E-7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84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1" grpId="0" animBg="1"/>
      <p:bldP spid="72" grpId="0" animBg="1"/>
      <p:bldP spid="7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827F-4B1D-439E-8B22-D37B626D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Addressing</a:t>
            </a:r>
            <a:r>
              <a:rPr lang="de-DE"/>
              <a:t> Self-Shadowing </a:t>
            </a:r>
            <a:r>
              <a:rPr lang="de-DE" err="1"/>
              <a:t>Regions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BF5EB2-54CA-432E-AB55-0C044B975CF9}"/>
              </a:ext>
            </a:extLst>
          </p:cNvPr>
          <p:cNvGrpSpPr/>
          <p:nvPr/>
        </p:nvGrpSpPr>
        <p:grpSpPr>
          <a:xfrm>
            <a:off x="298423" y="2643707"/>
            <a:ext cx="2599424" cy="1122046"/>
            <a:chOff x="952795" y="1557945"/>
            <a:chExt cx="2599424" cy="1122046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59C73DE9-573C-4835-9F5E-E91A17619BB5}"/>
                </a:ext>
              </a:extLst>
            </p:cNvPr>
            <p:cNvSpPr/>
            <p:nvPr/>
          </p:nvSpPr>
          <p:spPr bwMode="auto">
            <a:xfrm flipH="1">
              <a:off x="952795" y="1557945"/>
              <a:ext cx="1240467" cy="911274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b="1">
                <a:solidFill>
                  <a:schemeClr val="tx1"/>
                </a:solidFill>
              </a:endParaRPr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DE6CA701-591A-47C7-ACE9-0841AAC5DB06}"/>
                </a:ext>
              </a:extLst>
            </p:cNvPr>
            <p:cNvSpPr/>
            <p:nvPr/>
          </p:nvSpPr>
          <p:spPr bwMode="auto">
            <a:xfrm flipH="1">
              <a:off x="2193262" y="1557945"/>
              <a:ext cx="1240466" cy="911273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b="1">
                <a:solidFill>
                  <a:srgbClr val="0099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482DEF1-75A8-4E05-86F7-1AC118C61B20}"/>
                    </a:ext>
                  </a:extLst>
                </p:cNvPr>
                <p:cNvSpPr txBox="1"/>
                <p:nvPr/>
              </p:nvSpPr>
              <p:spPr>
                <a:xfrm>
                  <a:off x="1260478" y="2172137"/>
                  <a:ext cx="939800" cy="2853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482DEF1-75A8-4E05-86F7-1AC118C61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0478" y="2172137"/>
                  <a:ext cx="939800" cy="28535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5A070EB-410F-4296-B816-7BC2A9CE47D7}"/>
                    </a:ext>
                  </a:extLst>
                </p:cNvPr>
                <p:cNvSpPr txBox="1"/>
                <p:nvPr/>
              </p:nvSpPr>
              <p:spPr>
                <a:xfrm>
                  <a:off x="2519820" y="2162584"/>
                  <a:ext cx="1032399" cy="2852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5A070EB-410F-4296-B816-7BC2A9CE4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820" y="2162584"/>
                  <a:ext cx="1032399" cy="2852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D641E1BB-FC05-4AC6-8079-3CAA2375E14F}"/>
                </a:ext>
              </a:extLst>
            </p:cNvPr>
            <p:cNvSpPr/>
            <p:nvPr/>
          </p:nvSpPr>
          <p:spPr bwMode="auto">
            <a:xfrm rot="1047811">
              <a:off x="1075502" y="2201259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A297591F-BC06-46C3-A274-BCB74A4D599C}"/>
                </a:ext>
              </a:extLst>
            </p:cNvPr>
            <p:cNvSpPr/>
            <p:nvPr/>
          </p:nvSpPr>
          <p:spPr bwMode="auto">
            <a:xfrm rot="780547">
              <a:off x="2293026" y="2265773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0244B65-5CB0-4414-8E3F-677D76CC42C5}"/>
              </a:ext>
            </a:extLst>
          </p:cNvPr>
          <p:cNvGrpSpPr/>
          <p:nvPr/>
        </p:nvGrpSpPr>
        <p:grpSpPr>
          <a:xfrm>
            <a:off x="223180" y="3941674"/>
            <a:ext cx="2731166" cy="1104334"/>
            <a:chOff x="4969170" y="1553422"/>
            <a:chExt cx="2731166" cy="1104334"/>
          </a:xfrm>
        </p:grpSpPr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F84D1AB0-76FC-4146-80F2-1C07BC62AA0F}"/>
                </a:ext>
              </a:extLst>
            </p:cNvPr>
            <p:cNvSpPr/>
            <p:nvPr/>
          </p:nvSpPr>
          <p:spPr bwMode="auto">
            <a:xfrm>
              <a:off x="5044413" y="1553422"/>
              <a:ext cx="1300684" cy="911274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A290569-1175-4D12-851A-5CFF4C8873F5}"/>
                    </a:ext>
                  </a:extLst>
                </p:cNvPr>
                <p:cNvSpPr txBox="1"/>
                <p:nvPr/>
              </p:nvSpPr>
              <p:spPr>
                <a:xfrm>
                  <a:off x="4969170" y="2187527"/>
                  <a:ext cx="939800" cy="2853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&gt;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A290569-1175-4D12-851A-5CFF4C887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9170" y="2187527"/>
                  <a:ext cx="939800" cy="2853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25A0AF44-D871-49D5-ABB2-CE8FE56EF417}"/>
                </a:ext>
              </a:extLst>
            </p:cNvPr>
            <p:cNvSpPr/>
            <p:nvPr/>
          </p:nvSpPr>
          <p:spPr bwMode="auto">
            <a:xfrm rot="13073626">
              <a:off x="5981125" y="2095217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B31EF1FD-F6D9-489B-88F1-133E6AB1B52C}"/>
                </a:ext>
              </a:extLst>
            </p:cNvPr>
            <p:cNvSpPr/>
            <p:nvPr/>
          </p:nvSpPr>
          <p:spPr bwMode="auto">
            <a:xfrm flipH="1">
              <a:off x="6345097" y="1554845"/>
              <a:ext cx="1240466" cy="911273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b="1">
                <a:solidFill>
                  <a:srgbClr val="0099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C1DDEBD-FA65-40B9-8B0E-46B6306E339B}"/>
                    </a:ext>
                  </a:extLst>
                </p:cNvPr>
                <p:cNvSpPr txBox="1"/>
                <p:nvPr/>
              </p:nvSpPr>
              <p:spPr>
                <a:xfrm>
                  <a:off x="6667937" y="2149876"/>
                  <a:ext cx="1032399" cy="2852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C1DDEBD-FA65-40B9-8B0E-46B6306E3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937" y="2149876"/>
                  <a:ext cx="1032399" cy="2852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417D99B3-135B-4771-9835-21D2A045C68C}"/>
                </a:ext>
              </a:extLst>
            </p:cNvPr>
            <p:cNvSpPr/>
            <p:nvPr/>
          </p:nvSpPr>
          <p:spPr bwMode="auto">
            <a:xfrm rot="780547">
              <a:off x="6486398" y="2243538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E31B40-CDEA-45DF-B1C8-8BCDE13277A4}"/>
              </a:ext>
            </a:extLst>
          </p:cNvPr>
          <p:cNvGrpSpPr/>
          <p:nvPr/>
        </p:nvGrpSpPr>
        <p:grpSpPr>
          <a:xfrm>
            <a:off x="344288" y="5338833"/>
            <a:ext cx="2548167" cy="1057532"/>
            <a:chOff x="8967466" y="1559553"/>
            <a:chExt cx="2548167" cy="1057532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EE69A3DB-E8DC-4BB0-9367-39DBBECAC239}"/>
                </a:ext>
              </a:extLst>
            </p:cNvPr>
            <p:cNvSpPr/>
            <p:nvPr/>
          </p:nvSpPr>
          <p:spPr bwMode="auto">
            <a:xfrm flipH="1">
              <a:off x="8967466" y="1559553"/>
              <a:ext cx="1240467" cy="911274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b="1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0CBCD8C-C365-4FD5-B040-A295445D34DA}"/>
                    </a:ext>
                  </a:extLst>
                </p:cNvPr>
                <p:cNvSpPr txBox="1"/>
                <p:nvPr/>
              </p:nvSpPr>
              <p:spPr>
                <a:xfrm>
                  <a:off x="9275149" y="2173745"/>
                  <a:ext cx="939800" cy="2853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0CBCD8C-C365-4FD5-B040-A295445D3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5149" y="2173745"/>
                  <a:ext cx="939800" cy="2853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74E4D888-929F-41FF-8427-A02650505EEB}"/>
                </a:ext>
              </a:extLst>
            </p:cNvPr>
            <p:cNvSpPr/>
            <p:nvPr/>
          </p:nvSpPr>
          <p:spPr bwMode="auto">
            <a:xfrm rot="1047811">
              <a:off x="9090173" y="2202867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7174BE76-D4C2-4463-AB72-8E104B84B86D}"/>
                </a:ext>
              </a:extLst>
            </p:cNvPr>
            <p:cNvSpPr/>
            <p:nvPr/>
          </p:nvSpPr>
          <p:spPr bwMode="auto">
            <a:xfrm>
              <a:off x="10214949" y="1559554"/>
              <a:ext cx="1300684" cy="911273"/>
            </a:xfrm>
            <a:prstGeom prst="triangle">
              <a:avLst>
                <a:gd name="adj" fmla="val 0"/>
              </a:avLst>
            </a:prstGeom>
            <a:solidFill>
              <a:srgbClr val="00990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b="1">
                <a:solidFill>
                  <a:srgbClr val="0099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EA4EE5-87C8-42B7-9DAF-66F12E976D8C}"/>
                    </a:ext>
                  </a:extLst>
                </p:cNvPr>
                <p:cNvSpPr txBox="1"/>
                <p:nvPr/>
              </p:nvSpPr>
              <p:spPr>
                <a:xfrm>
                  <a:off x="10139876" y="2201844"/>
                  <a:ext cx="1032399" cy="2852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&gt;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EA4EE5-87C8-42B7-9DAF-66F12E976D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9876" y="2201844"/>
                  <a:ext cx="1032399" cy="2852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A7339E61-435E-42BC-A9B6-91CD1B579AF3}"/>
                </a:ext>
              </a:extLst>
            </p:cNvPr>
            <p:cNvSpPr/>
            <p:nvPr/>
          </p:nvSpPr>
          <p:spPr bwMode="auto">
            <a:xfrm rot="13073626">
              <a:off x="11125617" y="2112874"/>
              <a:ext cx="256702" cy="414218"/>
            </a:xfrm>
            <a:prstGeom prst="arc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24">
                <a:extLst>
                  <a:ext uri="{FF2B5EF4-FFF2-40B4-BE49-F238E27FC236}">
                    <a16:creationId xmlns:a16="http://schemas.microsoft.com/office/drawing/2014/main" id="{5D383EDA-C4AF-4A83-AE52-7A6D7FEC40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3554728"/>
                  </p:ext>
                </p:extLst>
              </p:nvPr>
            </p:nvGraphicFramePr>
            <p:xfrm>
              <a:off x="3963423" y="2354515"/>
              <a:ext cx="8095711" cy="7686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66180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5829531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&lt;90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&gt;90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tan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2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𝑇𝑥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+2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⋅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2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𝑇𝑥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&lt;90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, 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&gt;90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24">
                <a:extLst>
                  <a:ext uri="{FF2B5EF4-FFF2-40B4-BE49-F238E27FC236}">
                    <a16:creationId xmlns:a16="http://schemas.microsoft.com/office/drawing/2014/main" id="{5D383EDA-C4AF-4A83-AE52-7A6D7FEC40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3554728"/>
                  </p:ext>
                </p:extLst>
              </p:nvPr>
            </p:nvGraphicFramePr>
            <p:xfrm>
              <a:off x="3963423" y="2354515"/>
              <a:ext cx="8095711" cy="7686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66180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5829531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768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69" t="-97638" r="-257796" b="-1346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8976" t="-97638" r="-209" b="-1346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24">
                <a:extLst>
                  <a:ext uri="{FF2B5EF4-FFF2-40B4-BE49-F238E27FC236}">
                    <a16:creationId xmlns:a16="http://schemas.microsoft.com/office/drawing/2014/main" id="{072E91D8-619F-45CD-8968-32F6A00EAF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163612"/>
                  </p:ext>
                </p:extLst>
              </p:nvPr>
            </p:nvGraphicFramePr>
            <p:xfrm>
              <a:off x="3963422" y="3122498"/>
              <a:ext cx="8095711" cy="5080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68101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5827610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 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𝑇𝑥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𝑇𝑥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24">
                <a:extLst>
                  <a:ext uri="{FF2B5EF4-FFF2-40B4-BE49-F238E27FC236}">
                    <a16:creationId xmlns:a16="http://schemas.microsoft.com/office/drawing/2014/main" id="{072E91D8-619F-45CD-8968-32F6A00EAF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163612"/>
                  </p:ext>
                </p:extLst>
              </p:nvPr>
            </p:nvGraphicFramePr>
            <p:xfrm>
              <a:off x="3963422" y="3122498"/>
              <a:ext cx="8095711" cy="5080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68101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5827610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5080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69" t="-1190" r="-257796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8976" t="-1190" r="-209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24">
                <a:extLst>
                  <a:ext uri="{FF2B5EF4-FFF2-40B4-BE49-F238E27FC236}">
                    <a16:creationId xmlns:a16="http://schemas.microsoft.com/office/drawing/2014/main" id="{5DE8AD3C-6476-4DE4-A3E9-EF49146AE5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798969"/>
                  </p:ext>
                </p:extLst>
              </p:nvPr>
            </p:nvGraphicFramePr>
            <p:xfrm>
              <a:off x="3990412" y="3725660"/>
              <a:ext cx="8095711" cy="7754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744068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2351643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7754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1+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sSup>
                                                      <m:sSup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tan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fName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func>
                                              </m:e>
                                            </m:rad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2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𝑇𝑥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−90</m:t>
                                                    </m:r>
                                                    <m:r>
                                                      <a:rPr lang="de-DE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°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𝑐𝑜𝑠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𝑇𝑥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&lt;90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&gt;90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24">
                <a:extLst>
                  <a:ext uri="{FF2B5EF4-FFF2-40B4-BE49-F238E27FC236}">
                    <a16:creationId xmlns:a16="http://schemas.microsoft.com/office/drawing/2014/main" id="{5DE8AD3C-6476-4DE4-A3E9-EF49146AE5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798969"/>
                  </p:ext>
                </p:extLst>
              </p:nvPr>
            </p:nvGraphicFramePr>
            <p:xfrm>
              <a:off x="3990412" y="3725660"/>
              <a:ext cx="8095711" cy="7754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744068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2351643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7754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6" t="-96094" r="-41145" b="-133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44560" t="-96094" r="-518" b="-1335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24">
                <a:extLst>
                  <a:ext uri="{FF2B5EF4-FFF2-40B4-BE49-F238E27FC236}">
                    <a16:creationId xmlns:a16="http://schemas.microsoft.com/office/drawing/2014/main" id="{0E0D6B3C-AEF7-4387-960A-C9A72C56E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1118190"/>
                  </p:ext>
                </p:extLst>
              </p:nvPr>
            </p:nvGraphicFramePr>
            <p:xfrm>
              <a:off x="3988856" y="4501121"/>
              <a:ext cx="8095710" cy="77457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40424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5855286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&gt;−90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&lt;−90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&gt;−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1+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sSup>
                                                      <m:sSup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US" sz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tan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fName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func>
                                              </m:e>
                                            </m:rad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2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𝑇𝑥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−90</m:t>
                                                    </m:r>
                                                    <m:r>
                                                      <a:rPr lang="de-DE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°</m:t>
                                                    </m:r>
                                                  </m:e>
                                                </m:d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𝑐𝑜𝑠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𝑇𝑥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2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2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&lt;−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24">
                <a:extLst>
                  <a:ext uri="{FF2B5EF4-FFF2-40B4-BE49-F238E27FC236}">
                    <a16:creationId xmlns:a16="http://schemas.microsoft.com/office/drawing/2014/main" id="{0E0D6B3C-AEF7-4387-960A-C9A72C56E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1118190"/>
                  </p:ext>
                </p:extLst>
              </p:nvPr>
            </p:nvGraphicFramePr>
            <p:xfrm>
              <a:off x="3988856" y="4501121"/>
              <a:ext cx="8095710" cy="77457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40424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5855286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7745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72" t="-96094" r="-261685" b="-133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8398" t="-96094" r="-208" b="-1335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24">
                <a:extLst>
                  <a:ext uri="{FF2B5EF4-FFF2-40B4-BE49-F238E27FC236}">
                    <a16:creationId xmlns:a16="http://schemas.microsoft.com/office/drawing/2014/main" id="{53061264-5BDB-41A5-B646-C5345E8168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52086"/>
                  </p:ext>
                </p:extLst>
              </p:nvPr>
            </p:nvGraphicFramePr>
            <p:xfrm>
              <a:off x="3990414" y="5369779"/>
              <a:ext cx="8095710" cy="4994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58668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5837042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&lt;90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&gt;90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 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24">
                <a:extLst>
                  <a:ext uri="{FF2B5EF4-FFF2-40B4-BE49-F238E27FC236}">
                    <a16:creationId xmlns:a16="http://schemas.microsoft.com/office/drawing/2014/main" id="{53061264-5BDB-41A5-B646-C5345E8168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552086"/>
                  </p:ext>
                </p:extLst>
              </p:nvPr>
            </p:nvGraphicFramePr>
            <p:xfrm>
              <a:off x="3990414" y="5369779"/>
              <a:ext cx="8095710" cy="4994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58668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5837042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499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70" t="-174699" r="-258760" b="-233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8831" t="-174699" r="-209" b="-233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24">
                <a:extLst>
                  <a:ext uri="{FF2B5EF4-FFF2-40B4-BE49-F238E27FC236}">
                    <a16:creationId xmlns:a16="http://schemas.microsoft.com/office/drawing/2014/main" id="{A78F5A68-65D9-4B6E-B717-041DC25B3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4156858"/>
                  </p:ext>
                </p:extLst>
              </p:nvPr>
            </p:nvGraphicFramePr>
            <p:xfrm>
              <a:off x="3991864" y="5874022"/>
              <a:ext cx="8094259" cy="4994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56809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5837450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4332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 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&gt;−90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&lt;−90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°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24">
                <a:extLst>
                  <a:ext uri="{FF2B5EF4-FFF2-40B4-BE49-F238E27FC236}">
                    <a16:creationId xmlns:a16="http://schemas.microsoft.com/office/drawing/2014/main" id="{A78F5A68-65D9-4B6E-B717-041DC25B3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4156858"/>
                  </p:ext>
                </p:extLst>
              </p:nvPr>
            </p:nvGraphicFramePr>
            <p:xfrm>
              <a:off x="3991864" y="5874022"/>
              <a:ext cx="8094259" cy="4994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56809">
                      <a:extLst>
                        <a:ext uri="{9D8B030D-6E8A-4147-A177-3AD203B41FA5}">
                          <a16:colId xmlns:a16="http://schemas.microsoft.com/office/drawing/2014/main" val="1341731583"/>
                        </a:ext>
                      </a:extLst>
                    </a:gridCol>
                    <a:gridCol w="5837450">
                      <a:extLst>
                        <a:ext uri="{9D8B030D-6E8A-4147-A177-3AD203B41FA5}">
                          <a16:colId xmlns:a16="http://schemas.microsoft.com/office/drawing/2014/main" val="3514050550"/>
                        </a:ext>
                      </a:extLst>
                    </a:gridCol>
                  </a:tblGrid>
                  <a:tr h="4994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70" t="-174699" r="-258760" b="-2325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38831" t="-174699" r="-209" b="-2325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49202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9">
                <a:extLst>
                  <a:ext uri="{FF2B5EF4-FFF2-40B4-BE49-F238E27FC236}">
                    <a16:creationId xmlns:a16="http://schemas.microsoft.com/office/drawing/2014/main" id="{3F0BC3D4-9E0E-4B83-9359-C76AC5C7E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4761961"/>
                  </p:ext>
                </p:extLst>
              </p:nvPr>
            </p:nvGraphicFramePr>
            <p:xfrm>
              <a:off x="2973599" y="2737545"/>
              <a:ext cx="1011892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2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de-DE" sz="1600" b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9">
                <a:extLst>
                  <a:ext uri="{FF2B5EF4-FFF2-40B4-BE49-F238E27FC236}">
                    <a16:creationId xmlns:a16="http://schemas.microsoft.com/office/drawing/2014/main" id="{3F0BC3D4-9E0E-4B83-9359-C76AC5C7EA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4761961"/>
                  </p:ext>
                </p:extLst>
              </p:nvPr>
            </p:nvGraphicFramePr>
            <p:xfrm>
              <a:off x="2973599" y="2737545"/>
              <a:ext cx="1011892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2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4"/>
                          <a:stretch>
                            <a:fillRect r="-599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9">
                <a:extLst>
                  <a:ext uri="{FF2B5EF4-FFF2-40B4-BE49-F238E27FC236}">
                    <a16:creationId xmlns:a16="http://schemas.microsoft.com/office/drawing/2014/main" id="{4815AC48-D96F-43CA-B444-2DC986A0F5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0349611"/>
                  </p:ext>
                </p:extLst>
              </p:nvPr>
            </p:nvGraphicFramePr>
            <p:xfrm>
              <a:off x="2973599" y="3131449"/>
              <a:ext cx="1011891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1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de-DE" b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9">
                <a:extLst>
                  <a:ext uri="{FF2B5EF4-FFF2-40B4-BE49-F238E27FC236}">
                    <a16:creationId xmlns:a16="http://schemas.microsoft.com/office/drawing/2014/main" id="{4815AC48-D96F-43CA-B444-2DC986A0F5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0349611"/>
                  </p:ext>
                </p:extLst>
              </p:nvPr>
            </p:nvGraphicFramePr>
            <p:xfrm>
              <a:off x="2973599" y="3131449"/>
              <a:ext cx="1011891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1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9">
                <a:extLst>
                  <a:ext uri="{FF2B5EF4-FFF2-40B4-BE49-F238E27FC236}">
                    <a16:creationId xmlns:a16="http://schemas.microsoft.com/office/drawing/2014/main" id="{37DCB6D7-673D-4DDD-9167-C2C6201340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7508395"/>
                  </p:ext>
                </p:extLst>
              </p:nvPr>
            </p:nvGraphicFramePr>
            <p:xfrm>
              <a:off x="3003480" y="4112144"/>
              <a:ext cx="1011892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2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de-DE" sz="1600" b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9">
                <a:extLst>
                  <a:ext uri="{FF2B5EF4-FFF2-40B4-BE49-F238E27FC236}">
                    <a16:creationId xmlns:a16="http://schemas.microsoft.com/office/drawing/2014/main" id="{37DCB6D7-673D-4DDD-9167-C2C6201340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7508395"/>
                  </p:ext>
                </p:extLst>
              </p:nvPr>
            </p:nvGraphicFramePr>
            <p:xfrm>
              <a:off x="3003480" y="4112144"/>
              <a:ext cx="1011892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2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r="-599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9">
                <a:extLst>
                  <a:ext uri="{FF2B5EF4-FFF2-40B4-BE49-F238E27FC236}">
                    <a16:creationId xmlns:a16="http://schemas.microsoft.com/office/drawing/2014/main" id="{59F89824-4772-4E04-BE7F-408330F3BF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010797"/>
                  </p:ext>
                </p:extLst>
              </p:nvPr>
            </p:nvGraphicFramePr>
            <p:xfrm>
              <a:off x="3003480" y="4506048"/>
              <a:ext cx="1011891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1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de-DE" b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9">
                <a:extLst>
                  <a:ext uri="{FF2B5EF4-FFF2-40B4-BE49-F238E27FC236}">
                    <a16:creationId xmlns:a16="http://schemas.microsoft.com/office/drawing/2014/main" id="{59F89824-4772-4E04-BE7F-408330F3BF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010797"/>
                  </p:ext>
                </p:extLst>
              </p:nvPr>
            </p:nvGraphicFramePr>
            <p:xfrm>
              <a:off x="3003480" y="4506048"/>
              <a:ext cx="1011891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1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9">
                <a:extLst>
                  <a:ext uri="{FF2B5EF4-FFF2-40B4-BE49-F238E27FC236}">
                    <a16:creationId xmlns:a16="http://schemas.microsoft.com/office/drawing/2014/main" id="{9A7EC322-AED7-49C3-9DF8-C871A0226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750450"/>
                  </p:ext>
                </p:extLst>
              </p:nvPr>
            </p:nvGraphicFramePr>
            <p:xfrm>
              <a:off x="2980401" y="5505609"/>
              <a:ext cx="1011892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2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de-DE" sz="1600" b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9">
                <a:extLst>
                  <a:ext uri="{FF2B5EF4-FFF2-40B4-BE49-F238E27FC236}">
                    <a16:creationId xmlns:a16="http://schemas.microsoft.com/office/drawing/2014/main" id="{9A7EC322-AED7-49C3-9DF8-C871A0226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750450"/>
                  </p:ext>
                </p:extLst>
              </p:nvPr>
            </p:nvGraphicFramePr>
            <p:xfrm>
              <a:off x="2980401" y="5505609"/>
              <a:ext cx="1011892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2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8"/>
                          <a:stretch>
                            <a:fillRect r="-599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9">
                <a:extLst>
                  <a:ext uri="{FF2B5EF4-FFF2-40B4-BE49-F238E27FC236}">
                    <a16:creationId xmlns:a16="http://schemas.microsoft.com/office/drawing/2014/main" id="{ECC01843-97D7-4491-9805-9B95DAA7CA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7894007"/>
                  </p:ext>
                </p:extLst>
              </p:nvPr>
            </p:nvGraphicFramePr>
            <p:xfrm>
              <a:off x="2980401" y="5899513"/>
              <a:ext cx="1011891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1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de-DE" b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9">
                <a:extLst>
                  <a:ext uri="{FF2B5EF4-FFF2-40B4-BE49-F238E27FC236}">
                    <a16:creationId xmlns:a16="http://schemas.microsoft.com/office/drawing/2014/main" id="{ECC01843-97D7-4491-9805-9B95DAA7CA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7894007"/>
                  </p:ext>
                </p:extLst>
              </p:nvPr>
            </p:nvGraphicFramePr>
            <p:xfrm>
              <a:off x="2980401" y="5899513"/>
              <a:ext cx="1011891" cy="3896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91">
                      <a:extLst>
                        <a:ext uri="{9D8B030D-6E8A-4147-A177-3AD203B41FA5}">
                          <a16:colId xmlns:a16="http://schemas.microsoft.com/office/drawing/2014/main" val="1628059643"/>
                        </a:ext>
                      </a:extLst>
                    </a:gridCol>
                  </a:tblGrid>
                  <a:tr h="3896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804409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136C610-06F0-4A9E-8530-5DE7AADC7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20726"/>
              </p:ext>
            </p:extLst>
          </p:nvPr>
        </p:nvGraphicFramePr>
        <p:xfrm>
          <a:off x="6692616" y="759698"/>
          <a:ext cx="2337616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404">
                  <a:extLst>
                    <a:ext uri="{9D8B030D-6E8A-4147-A177-3AD203B41FA5}">
                      <a16:colId xmlns:a16="http://schemas.microsoft.com/office/drawing/2014/main" val="2392829615"/>
                    </a:ext>
                  </a:extLst>
                </a:gridCol>
                <a:gridCol w="584404">
                  <a:extLst>
                    <a:ext uri="{9D8B030D-6E8A-4147-A177-3AD203B41FA5}">
                      <a16:colId xmlns:a16="http://schemas.microsoft.com/office/drawing/2014/main" val="2095484081"/>
                    </a:ext>
                  </a:extLst>
                </a:gridCol>
                <a:gridCol w="584404">
                  <a:extLst>
                    <a:ext uri="{9D8B030D-6E8A-4147-A177-3AD203B41FA5}">
                      <a16:colId xmlns:a16="http://schemas.microsoft.com/office/drawing/2014/main" val="2608822189"/>
                    </a:ext>
                  </a:extLst>
                </a:gridCol>
                <a:gridCol w="584404">
                  <a:extLst>
                    <a:ext uri="{9D8B030D-6E8A-4147-A177-3AD203B41FA5}">
                      <a16:colId xmlns:a16="http://schemas.microsoft.com/office/drawing/2014/main" val="755723653"/>
                    </a:ext>
                  </a:extLst>
                </a:gridCol>
              </a:tblGrid>
              <a:tr h="303558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M,1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M,N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018336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73690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838212"/>
                  </a:ext>
                </a:extLst>
              </a:tr>
              <a:tr h="303558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737073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CDAC4621-2C81-438E-81E2-74C199C8402F}"/>
              </a:ext>
            </a:extLst>
          </p:cNvPr>
          <p:cNvSpPr/>
          <p:nvPr/>
        </p:nvSpPr>
        <p:spPr bwMode="auto">
          <a:xfrm>
            <a:off x="6499449" y="1749009"/>
            <a:ext cx="2723950" cy="373120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D4AB20-4CD2-47C2-B782-DE0C78260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6692616" y="2159118"/>
            <a:ext cx="2732657" cy="5397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7B7F18-914E-4653-8155-C5E22B4E02AF}"/>
                  </a:ext>
                </a:extLst>
              </p:cNvPr>
              <p:cNvSpPr txBox="1"/>
              <p:nvPr/>
            </p:nvSpPr>
            <p:spPr>
              <a:xfrm>
                <a:off x="9455350" y="1680443"/>
                <a:ext cx="2603783" cy="53264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cs typeface="Arial" panose="020B0604020202020204" pitchFamily="34" charset="0"/>
                  </a:rPr>
                  <a:t>Pairwise realization in each row 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cs typeface="Arial" panose="020B0604020202020204" pitchFamily="34" charset="0"/>
                      </a:rPr>
                      <m:t>and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7B7F18-914E-4653-8155-C5E22B4E0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350" y="1680443"/>
                <a:ext cx="2603783" cy="532646"/>
              </a:xfrm>
              <a:prstGeom prst="rect">
                <a:avLst/>
              </a:prstGeom>
              <a:blipFill>
                <a:blip r:embed="rId2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BFA674AC-C19C-44D8-862A-E743D84DF8CF}"/>
              </a:ext>
            </a:extLst>
          </p:cNvPr>
          <p:cNvSpPr/>
          <p:nvPr/>
        </p:nvSpPr>
        <p:spPr bwMode="auto">
          <a:xfrm>
            <a:off x="6692615" y="647059"/>
            <a:ext cx="593709" cy="1512059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BE2DF2-AB77-4D7A-B76B-D88E37BB1F22}"/>
              </a:ext>
            </a:extLst>
          </p:cNvPr>
          <p:cNvCxnSpPr>
            <a:cxnSpLocks/>
          </p:cNvCxnSpPr>
          <p:nvPr/>
        </p:nvCxnSpPr>
        <p:spPr bwMode="auto">
          <a:xfrm flipV="1">
            <a:off x="6499449" y="747629"/>
            <a:ext cx="0" cy="141148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5ABD4C-1BE6-4479-ACCF-E556A74ABA44}"/>
                  </a:ext>
                </a:extLst>
              </p:cNvPr>
              <p:cNvSpPr txBox="1"/>
              <p:nvPr/>
            </p:nvSpPr>
            <p:spPr>
              <a:xfrm>
                <a:off x="3586732" y="1297956"/>
                <a:ext cx="2723950" cy="53264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cs typeface="Arial" panose="020B0604020202020204" pitchFamily="34" charset="0"/>
                  </a:rPr>
                  <a:t>Pairwise realization in each column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cs typeface="Arial" panose="020B06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5ABD4C-1BE6-4479-ACCF-E556A74AB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32" y="1297956"/>
                <a:ext cx="2723950" cy="532646"/>
              </a:xfrm>
              <a:prstGeom prst="rect">
                <a:avLst/>
              </a:prstGeom>
              <a:blipFill>
                <a:blip r:embed="rId21"/>
                <a:stretch>
                  <a:fillRect r="-155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C129FAA2-9B41-40B0-A137-DF00B12643AD}"/>
              </a:ext>
            </a:extLst>
          </p:cNvPr>
          <p:cNvSpPr/>
          <p:nvPr/>
        </p:nvSpPr>
        <p:spPr bwMode="auto">
          <a:xfrm rot="19828981">
            <a:off x="6538604" y="1172394"/>
            <a:ext cx="2728055" cy="466431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6D6F7-4B48-458C-8F3B-0239ABA36BD3}"/>
              </a:ext>
            </a:extLst>
          </p:cNvPr>
          <p:cNvSpPr txBox="1"/>
          <p:nvPr/>
        </p:nvSpPr>
        <p:spPr>
          <a:xfrm>
            <a:off x="9204523" y="613434"/>
            <a:ext cx="11785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work.</a:t>
            </a:r>
          </a:p>
        </p:txBody>
      </p:sp>
    </p:spTree>
    <p:extLst>
      <p:ext uri="{BB962C8B-B14F-4D97-AF65-F5344CB8AC3E}">
        <p14:creationId xmlns:p14="http://schemas.microsoft.com/office/powerpoint/2010/main" val="170304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45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C61A7D3C-2119-49CB-8CD9-66BC85CDFEED}"/>
              </a:ext>
            </a:extLst>
          </p:cNvPr>
          <p:cNvSpPr txBox="1"/>
          <p:nvPr/>
        </p:nvSpPr>
        <p:spPr>
          <a:xfrm>
            <a:off x="2972363" y="4019560"/>
            <a:ext cx="1017341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Shadowed region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874C8-D21C-4B84-955C-0F72C26E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8" y="700086"/>
            <a:ext cx="10978092" cy="514350"/>
          </a:xfrm>
        </p:spPr>
        <p:txBody>
          <a:bodyPr/>
          <a:lstStyle/>
          <a:p>
            <a:r>
              <a:rPr lang="en-US"/>
              <a:t>Comparison of Analytical and Simulated Values: Reflector Array [8]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D8A356C6-E915-49EA-9D6B-911A4B14ED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18" t="4739" r="5117" b="6057"/>
          <a:stretch/>
        </p:blipFill>
        <p:spPr>
          <a:xfrm>
            <a:off x="4163825" y="1604243"/>
            <a:ext cx="3930440" cy="317462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7835EE7F-D700-4773-823C-35823C5746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08" t="4739" r="5364" b="4353"/>
          <a:stretch/>
        </p:blipFill>
        <p:spPr>
          <a:xfrm>
            <a:off x="8173360" y="1636503"/>
            <a:ext cx="3926205" cy="314247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FC9E665-0A52-4048-802D-93AD39CA35E1}"/>
              </a:ext>
            </a:extLst>
          </p:cNvPr>
          <p:cNvSpPr txBox="1"/>
          <p:nvPr/>
        </p:nvSpPr>
        <p:spPr>
          <a:xfrm>
            <a:off x="10957258" y="2950450"/>
            <a:ext cx="73414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1.2 dB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F4FFC7-002F-49B4-814E-20DABAEDF71B}"/>
              </a:ext>
            </a:extLst>
          </p:cNvPr>
          <p:cNvSpPr txBox="1"/>
          <p:nvPr/>
        </p:nvSpPr>
        <p:spPr>
          <a:xfrm>
            <a:off x="6856070" y="2093477"/>
            <a:ext cx="81176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0.4 dB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13BE3F-4E4F-4ED5-9733-2983B123DB37}"/>
                  </a:ext>
                </a:extLst>
              </p:cNvPr>
              <p:cNvSpPr txBox="1"/>
              <p:nvPr/>
            </p:nvSpPr>
            <p:spPr>
              <a:xfrm>
                <a:off x="10690658" y="481379"/>
                <a:ext cx="1521142" cy="478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13BE3F-4E4F-4ED5-9733-2983B123D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658" y="481379"/>
                <a:ext cx="1521142" cy="478080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9D59081-8AD1-4E83-8746-D69307A88D34}"/>
              </a:ext>
            </a:extLst>
          </p:cNvPr>
          <p:cNvSpPr txBox="1"/>
          <p:nvPr/>
        </p:nvSpPr>
        <p:spPr>
          <a:xfrm>
            <a:off x="331928" y="6167767"/>
            <a:ext cx="8756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200" b="0" i="0">
                <a:solidFill>
                  <a:schemeClr val="tx1"/>
                </a:solidFill>
                <a:effectLst/>
                <a:latin typeface="Söhne"/>
              </a:rPr>
              <a:t>[8] M. I. Skolnik, "Radar Handbook," 3rd ed., New York, NY, USA: McGraw-Hill, 2008.</a:t>
            </a:r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457AD11-050B-4137-B5AC-BAA45E9BE1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582" t="14998" r="44871" b="7624"/>
          <a:stretch/>
        </p:blipFill>
        <p:spPr>
          <a:xfrm flipH="1">
            <a:off x="855554" y="1374327"/>
            <a:ext cx="911719" cy="4796030"/>
          </a:xfrm>
          <a:prstGeom prst="rect">
            <a:avLst/>
          </a:prstGeom>
        </p:spPr>
      </p:pic>
      <p:sp>
        <p:nvSpPr>
          <p:cNvPr id="35" name="Parallelogram 34">
            <a:extLst>
              <a:ext uri="{FF2B5EF4-FFF2-40B4-BE49-F238E27FC236}">
                <a16:creationId xmlns:a16="http://schemas.microsoft.com/office/drawing/2014/main" id="{47CDA40A-DAB9-4A24-B9B6-5091AD583920}"/>
              </a:ext>
            </a:extLst>
          </p:cNvPr>
          <p:cNvSpPr/>
          <p:nvPr/>
        </p:nvSpPr>
        <p:spPr bwMode="auto">
          <a:xfrm rot="10137820">
            <a:off x="1141352" y="2583556"/>
            <a:ext cx="286361" cy="294569"/>
          </a:xfrm>
          <a:prstGeom prst="parallelogram">
            <a:avLst>
              <a:gd name="adj" fmla="val 34736"/>
            </a:avLst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23E195-441A-4D33-82C5-D63ED291305B}"/>
              </a:ext>
            </a:extLst>
          </p:cNvPr>
          <p:cNvCxnSpPr>
            <a:cxnSpLocks/>
          </p:cNvCxnSpPr>
          <p:nvPr/>
        </p:nvCxnSpPr>
        <p:spPr bwMode="auto">
          <a:xfrm>
            <a:off x="1203507" y="2616245"/>
            <a:ext cx="205162" cy="30108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6E27F1F7-B583-4216-ABEE-0EF5EFAD4911}"/>
              </a:ext>
            </a:extLst>
          </p:cNvPr>
          <p:cNvSpPr/>
          <p:nvPr/>
        </p:nvSpPr>
        <p:spPr bwMode="auto">
          <a:xfrm rot="10137820">
            <a:off x="1149536" y="3982783"/>
            <a:ext cx="286361" cy="294569"/>
          </a:xfrm>
          <a:prstGeom prst="parallelogram">
            <a:avLst>
              <a:gd name="adj" fmla="val 34736"/>
            </a:avLst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DBAD172-E41E-44BD-858A-0ECD591E6FFB}"/>
              </a:ext>
            </a:extLst>
          </p:cNvPr>
          <p:cNvCxnSpPr>
            <a:cxnSpLocks/>
          </p:cNvCxnSpPr>
          <p:nvPr/>
        </p:nvCxnSpPr>
        <p:spPr bwMode="auto">
          <a:xfrm>
            <a:off x="1202725" y="4007830"/>
            <a:ext cx="205162" cy="30108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49C0F0-D7C1-4169-9DC2-28AE7150A709}"/>
              </a:ext>
            </a:extLst>
          </p:cNvPr>
          <p:cNvCxnSpPr>
            <a:cxnSpLocks/>
          </p:cNvCxnSpPr>
          <p:nvPr/>
        </p:nvCxnSpPr>
        <p:spPr bwMode="auto">
          <a:xfrm>
            <a:off x="1276596" y="2780139"/>
            <a:ext cx="1740563" cy="15646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D6FCB16-BE09-45B4-8C5B-B65E8D5E741D}"/>
              </a:ext>
            </a:extLst>
          </p:cNvPr>
          <p:cNvSpPr txBox="1"/>
          <p:nvPr/>
        </p:nvSpPr>
        <p:spPr>
          <a:xfrm>
            <a:off x="5031194" y="1324614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2953B9C-3F03-4E75-9658-CD79B7BF05F5}"/>
              </a:ext>
            </a:extLst>
          </p:cNvPr>
          <p:cNvGrpSpPr/>
          <p:nvPr/>
        </p:nvGrpSpPr>
        <p:grpSpPr>
          <a:xfrm rot="5400000">
            <a:off x="920521" y="4716605"/>
            <a:ext cx="1637568" cy="1191164"/>
            <a:chOff x="10206950" y="4910120"/>
            <a:chExt cx="991230" cy="98211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161081E-7BD3-48F2-B38D-F4E43402D5F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0709743" y="5558335"/>
              <a:ext cx="24177" cy="337147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8DCEDE0-6E2F-4DB7-A6FA-E0D3D386BF2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315205" y="5526053"/>
              <a:ext cx="248664" cy="182097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3C0F403-1D73-49A8-B33D-DD7D7D42E7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588237" y="5138150"/>
              <a:ext cx="11203" cy="558074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C1F5792-BD25-4DBF-9A55-8C37534D3E51}"/>
                </a:ext>
              </a:extLst>
            </p:cNvPr>
            <p:cNvSpPr txBox="1"/>
            <p:nvPr/>
          </p:nvSpPr>
          <p:spPr>
            <a:xfrm rot="16200000">
              <a:off x="10527590" y="4875615"/>
              <a:ext cx="238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836ED7-F64C-4EE6-9B97-2A86325F35C8}"/>
                </a:ext>
              </a:extLst>
            </p:cNvPr>
            <p:cNvSpPr txBox="1"/>
            <p:nvPr/>
          </p:nvSpPr>
          <p:spPr>
            <a:xfrm rot="16200000">
              <a:off x="10891846" y="558589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DB1467-21F8-4F3D-82B7-997033451515}"/>
                </a:ext>
              </a:extLst>
            </p:cNvPr>
            <p:cNvSpPr txBox="1"/>
            <p:nvPr/>
          </p:nvSpPr>
          <p:spPr>
            <a:xfrm rot="16200000">
              <a:off x="10214004" y="5216945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</a:rPr>
                <a:t>Z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E72E1E-4DF6-47CD-B34B-6E00B57BE75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272189" y="2695817"/>
            <a:ext cx="1343166" cy="914008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CC92161-949B-409E-8CEB-53C99EEFFBD8}"/>
              </a:ext>
            </a:extLst>
          </p:cNvPr>
          <p:cNvCxnSpPr>
            <a:cxnSpLocks/>
          </p:cNvCxnSpPr>
          <p:nvPr/>
        </p:nvCxnSpPr>
        <p:spPr bwMode="auto">
          <a:xfrm flipV="1">
            <a:off x="1304314" y="2073726"/>
            <a:ext cx="1463898" cy="601026"/>
          </a:xfrm>
          <a:prstGeom prst="straightConnector1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3E168E-6F63-4CF9-8DE8-C96CCD97A58B}"/>
              </a:ext>
            </a:extLst>
          </p:cNvPr>
          <p:cNvCxnSpPr>
            <a:cxnSpLocks/>
          </p:cNvCxnSpPr>
          <p:nvPr/>
        </p:nvCxnSpPr>
        <p:spPr bwMode="auto">
          <a:xfrm>
            <a:off x="1323263" y="4123994"/>
            <a:ext cx="1693896" cy="22080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8D4306-D7B8-460E-B8A2-6E64BBC8269A}"/>
                  </a:ext>
                </a:extLst>
              </p:cNvPr>
              <p:cNvSpPr txBox="1"/>
              <p:nvPr/>
            </p:nvSpPr>
            <p:spPr>
              <a:xfrm>
                <a:off x="2033779" y="3558290"/>
                <a:ext cx="141601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rgbClr val="C00000"/>
                    </a:solidFill>
                  </a:rPr>
                  <a:t>Transmitted wave </a:t>
                </a:r>
                <a14:m>
                  <m:oMath xmlns:m="http://schemas.openxmlformats.org/officeDocument/2006/math"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8D4306-D7B8-460E-B8A2-6E64BBC82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79" y="3558290"/>
                <a:ext cx="1416013" cy="430887"/>
              </a:xfrm>
              <a:prstGeom prst="rect">
                <a:avLst/>
              </a:prstGeom>
              <a:blipFill>
                <a:blip r:embed="rId9"/>
                <a:stretch>
                  <a:fillRect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E54026-63C7-4524-87A9-56FC57019CE1}"/>
                  </a:ext>
                </a:extLst>
              </p:cNvPr>
              <p:cNvSpPr txBox="1"/>
              <p:nvPr/>
            </p:nvSpPr>
            <p:spPr>
              <a:xfrm>
                <a:off x="2281676" y="1785924"/>
                <a:ext cx="13813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rgbClr val="009900"/>
                    </a:solidFill>
                  </a:rPr>
                  <a:t>Reflected wave </a:t>
                </a:r>
                <a14:m>
                  <m:oMath xmlns:m="http://schemas.openxmlformats.org/officeDocument/2006/math"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b="1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AE54026-63C7-4524-87A9-56FC5701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676" y="1785924"/>
                <a:ext cx="1381375" cy="430887"/>
              </a:xfrm>
              <a:prstGeom prst="rect">
                <a:avLst/>
              </a:prstGeom>
              <a:blipFill>
                <a:blip r:embed="rId10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E2FA88C-A20A-4855-BA4D-FF375CBB8B92}"/>
              </a:ext>
            </a:extLst>
          </p:cNvPr>
          <p:cNvCxnSpPr>
            <a:cxnSpLocks/>
          </p:cNvCxnSpPr>
          <p:nvPr/>
        </p:nvCxnSpPr>
        <p:spPr bwMode="auto">
          <a:xfrm flipH="1">
            <a:off x="1114098" y="3951225"/>
            <a:ext cx="60135" cy="33393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F996B1-DD3D-4ED2-A611-773857E5B471}"/>
                  </a:ext>
                </a:extLst>
              </p:cNvPr>
              <p:cNvSpPr txBox="1"/>
              <p:nvPr/>
            </p:nvSpPr>
            <p:spPr>
              <a:xfrm>
                <a:off x="673239" y="3977378"/>
                <a:ext cx="345862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F996B1-DD3D-4ED2-A611-773857E5B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9" y="3977378"/>
                <a:ext cx="345862" cy="307777"/>
              </a:xfrm>
              <a:prstGeom prst="rect">
                <a:avLst/>
              </a:prstGeom>
              <a:blipFill>
                <a:blip r:embed="rId11"/>
                <a:stretch>
                  <a:fillRect r="-17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1CA280-C6BA-41C7-BE08-C40099AC428F}"/>
              </a:ext>
            </a:extLst>
          </p:cNvPr>
          <p:cNvCxnSpPr>
            <a:cxnSpLocks/>
          </p:cNvCxnSpPr>
          <p:nvPr/>
        </p:nvCxnSpPr>
        <p:spPr bwMode="auto">
          <a:xfrm flipH="1">
            <a:off x="1088388" y="2591268"/>
            <a:ext cx="55336" cy="297156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8BA4F2E-1BF9-4E25-88CD-21BED8F6F7E6}"/>
                  </a:ext>
                </a:extLst>
              </p:cNvPr>
              <p:cNvSpPr txBox="1"/>
              <p:nvPr/>
            </p:nvSpPr>
            <p:spPr>
              <a:xfrm>
                <a:off x="673239" y="2560302"/>
                <a:ext cx="345862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8BA4F2E-1BF9-4E25-88CD-21BED8F6F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9" y="2560302"/>
                <a:ext cx="345862" cy="307777"/>
              </a:xfrm>
              <a:prstGeom prst="rect">
                <a:avLst/>
              </a:prstGeom>
              <a:blipFill>
                <a:blip r:embed="rId12"/>
                <a:stretch>
                  <a:fillRect r="-17544" b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643FE85-F002-4C2D-B839-C6DE9DF8B300}"/>
              </a:ext>
            </a:extLst>
          </p:cNvPr>
          <p:cNvSpPr txBox="1"/>
          <p:nvPr/>
        </p:nvSpPr>
        <p:spPr>
          <a:xfrm>
            <a:off x="5969842" y="5092580"/>
            <a:ext cx="449581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/>
              </a:rPr>
              <a:t>Optimized equation for HELIOS module 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E472AF9-BFA8-4AFA-81B3-66631B410B59}"/>
              </a:ext>
            </a:extLst>
          </p:cNvPr>
          <p:cNvSpPr/>
          <p:nvPr/>
        </p:nvSpPr>
        <p:spPr bwMode="auto">
          <a:xfrm>
            <a:off x="7667834" y="2905780"/>
            <a:ext cx="462578" cy="523220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3B74B48-3142-48D2-A7DD-4D62513302A4}"/>
              </a:ext>
            </a:extLst>
          </p:cNvPr>
          <p:cNvCxnSpPr>
            <a:cxnSpLocks/>
          </p:cNvCxnSpPr>
          <p:nvPr/>
        </p:nvCxnSpPr>
        <p:spPr bwMode="auto">
          <a:xfrm>
            <a:off x="7588739" y="2447623"/>
            <a:ext cx="266679" cy="47921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82A11273-F327-410C-8B0A-6413CC7157DE}"/>
              </a:ext>
            </a:extLst>
          </p:cNvPr>
          <p:cNvSpPr/>
          <p:nvPr/>
        </p:nvSpPr>
        <p:spPr bwMode="auto">
          <a:xfrm>
            <a:off x="11664839" y="1753536"/>
            <a:ext cx="446117" cy="523220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EEA27D1-F937-496C-B699-A6AB1DAA373F}"/>
              </a:ext>
            </a:extLst>
          </p:cNvPr>
          <p:cNvCxnSpPr>
            <a:cxnSpLocks/>
            <a:endCxn id="101" idx="4"/>
          </p:cNvCxnSpPr>
          <p:nvPr/>
        </p:nvCxnSpPr>
        <p:spPr bwMode="auto">
          <a:xfrm flipV="1">
            <a:off x="11494915" y="2276756"/>
            <a:ext cx="392983" cy="62902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42C07AF-7DCA-4BAE-9B96-ADF8EC8C713E}"/>
              </a:ext>
            </a:extLst>
          </p:cNvPr>
          <p:cNvSpPr txBox="1"/>
          <p:nvPr/>
        </p:nvSpPr>
        <p:spPr>
          <a:xfrm>
            <a:off x="9249964" y="4776379"/>
            <a:ext cx="159359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MxN</a:t>
            </a:r>
            <a:r>
              <a:rPr lang="en-US">
                <a:solidFill>
                  <a:schemeClr val="tx1"/>
                </a:solidFill>
              </a:rPr>
              <a:t> array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87A191-8615-4605-A214-EC34BF6AEBC2}"/>
              </a:ext>
            </a:extLst>
          </p:cNvPr>
          <p:cNvSpPr txBox="1"/>
          <p:nvPr/>
        </p:nvSpPr>
        <p:spPr>
          <a:xfrm>
            <a:off x="5470763" y="4782421"/>
            <a:ext cx="159359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1xN array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DDC7A1C-09E8-49A4-A18E-8600E61D4D5E}"/>
              </a:ext>
            </a:extLst>
          </p:cNvPr>
          <p:cNvSpPr/>
          <p:nvPr/>
        </p:nvSpPr>
        <p:spPr bwMode="auto">
          <a:xfrm>
            <a:off x="4049024" y="1324614"/>
            <a:ext cx="8162776" cy="3479857"/>
          </a:xfrm>
          <a:prstGeom prst="rect">
            <a:avLst/>
          </a:prstGeom>
          <a:solidFill>
            <a:schemeClr val="tx1">
              <a:alpha val="32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EF8DE8E1-4D0E-4632-9328-187D9AAD938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838" t="5498" r="6388" b="4665"/>
          <a:stretch/>
        </p:blipFill>
        <p:spPr>
          <a:xfrm>
            <a:off x="4086911" y="1401935"/>
            <a:ext cx="4132862" cy="3394586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1D754DA-2F14-4375-B67B-10A0CFD50FA3}"/>
              </a:ext>
            </a:extLst>
          </p:cNvPr>
          <p:cNvCxnSpPr>
            <a:cxnSpLocks/>
          </p:cNvCxnSpPr>
          <p:nvPr/>
        </p:nvCxnSpPr>
        <p:spPr bwMode="auto">
          <a:xfrm>
            <a:off x="7681023" y="2280974"/>
            <a:ext cx="266679" cy="47921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5FFEFA0-8997-4CCE-900A-F9D51D535DF4}"/>
              </a:ext>
            </a:extLst>
          </p:cNvPr>
          <p:cNvSpPr txBox="1"/>
          <p:nvPr/>
        </p:nvSpPr>
        <p:spPr>
          <a:xfrm>
            <a:off x="7043654" y="1990807"/>
            <a:ext cx="811764" cy="30777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0.02 dB 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C8E3B608-09C5-4928-9B2E-5EEFE421588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886" t="4277" r="5188" b="4386"/>
          <a:stretch/>
        </p:blipFill>
        <p:spPr>
          <a:xfrm>
            <a:off x="8221324" y="1401461"/>
            <a:ext cx="3995537" cy="3394586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09719821-5755-440C-96CE-F57C507D2451}"/>
              </a:ext>
            </a:extLst>
          </p:cNvPr>
          <p:cNvSpPr/>
          <p:nvPr/>
        </p:nvSpPr>
        <p:spPr bwMode="auto">
          <a:xfrm>
            <a:off x="7872307" y="2739228"/>
            <a:ext cx="376123" cy="479214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1F38846-0EC3-4314-84ED-08425CACB244}"/>
              </a:ext>
            </a:extLst>
          </p:cNvPr>
          <p:cNvSpPr txBox="1"/>
          <p:nvPr/>
        </p:nvSpPr>
        <p:spPr>
          <a:xfrm>
            <a:off x="11059623" y="2771835"/>
            <a:ext cx="734149" cy="30777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0.2 dB 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D12A388-3A4C-4BC5-A235-F3848C3220F7}"/>
              </a:ext>
            </a:extLst>
          </p:cNvPr>
          <p:cNvSpPr/>
          <p:nvPr/>
        </p:nvSpPr>
        <p:spPr bwMode="auto">
          <a:xfrm>
            <a:off x="11697705" y="1619796"/>
            <a:ext cx="446117" cy="523220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326C8E3-9026-44DD-B767-0AC4150924EA}"/>
              </a:ext>
            </a:extLst>
          </p:cNvPr>
          <p:cNvCxnSpPr>
            <a:cxnSpLocks/>
            <a:endCxn id="89" idx="4"/>
          </p:cNvCxnSpPr>
          <p:nvPr/>
        </p:nvCxnSpPr>
        <p:spPr bwMode="auto">
          <a:xfrm flipV="1">
            <a:off x="11527781" y="2143016"/>
            <a:ext cx="392983" cy="62902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AB3C03F-3EC5-4352-A397-5D2B65ABF817}"/>
                  </a:ext>
                </a:extLst>
              </p:cNvPr>
              <p:cNvSpPr txBox="1"/>
              <p:nvPr/>
            </p:nvSpPr>
            <p:spPr>
              <a:xfrm>
                <a:off x="5711027" y="5382040"/>
                <a:ext cx="5387447" cy="637803"/>
              </a:xfrm>
              <a:prstGeom prst="rect">
                <a:avLst/>
              </a:prstGeom>
              <a:solidFill>
                <a:srgbClr val="92D050">
                  <a:alpha val="75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𝑚𝑜𝑑𝑢𝑙𝑒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 is shadowing factor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AB3C03F-3EC5-4352-A397-5D2B65ABF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027" y="5382040"/>
                <a:ext cx="5387447" cy="637803"/>
              </a:xfrm>
              <a:prstGeom prst="rect">
                <a:avLst/>
              </a:prstGeom>
              <a:blipFill>
                <a:blip r:embed="rId17"/>
                <a:stretch>
                  <a:fillRect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82067EB-299E-4DAD-A9CD-13DAE4249483}"/>
                  </a:ext>
                </a:extLst>
              </p:cNvPr>
              <p:cNvSpPr txBox="1"/>
              <p:nvPr/>
            </p:nvSpPr>
            <p:spPr>
              <a:xfrm>
                <a:off x="3154796" y="5460587"/>
                <a:ext cx="1496057" cy="5348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b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82067EB-299E-4DAD-A9CD-13DAE4249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796" y="5460587"/>
                <a:ext cx="1496057" cy="5348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F577D9-416A-4737-8E59-CEA8CF99B313}"/>
              </a:ext>
            </a:extLst>
          </p:cNvPr>
          <p:cNvCxnSpPr>
            <a:cxnSpLocks/>
            <a:endCxn id="66" idx="1"/>
          </p:cNvCxnSpPr>
          <p:nvPr/>
        </p:nvCxnSpPr>
        <p:spPr bwMode="auto">
          <a:xfrm>
            <a:off x="4651278" y="5700940"/>
            <a:ext cx="1059749" cy="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82885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5" grpId="0" animBg="1"/>
      <p:bldP spid="87" grpId="0" animBg="1"/>
      <p:bldP spid="88" grpId="0" animBg="1"/>
      <p:bldP spid="8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CE12EC-90C7-4556-AA72-EE8C89C2013B}"/>
              </a:ext>
            </a:extLst>
          </p:cNvPr>
          <p:cNvCxnSpPr>
            <a:cxnSpLocks/>
          </p:cNvCxnSpPr>
          <p:nvPr/>
        </p:nvCxnSpPr>
        <p:spPr bwMode="auto">
          <a:xfrm flipV="1">
            <a:off x="1912154" y="1925036"/>
            <a:ext cx="1236483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6B6CDD-D80E-43C5-88B0-0E8EA3F52825}"/>
              </a:ext>
            </a:extLst>
          </p:cNvPr>
          <p:cNvSpPr txBox="1"/>
          <p:nvPr/>
        </p:nvSpPr>
        <p:spPr>
          <a:xfrm>
            <a:off x="3197939" y="1721040"/>
            <a:ext cx="623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Analytical fits simulation results (e.g., gain and beamwidth).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404A3-B4C4-4049-B858-ACA9BCF04F02}"/>
              </a:ext>
            </a:extLst>
          </p:cNvPr>
          <p:cNvSpPr txBox="1"/>
          <p:nvPr/>
        </p:nvSpPr>
        <p:spPr>
          <a:xfrm>
            <a:off x="3162787" y="2198638"/>
            <a:ext cx="707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HELIOS array considers shadowing effect along rows and columns.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6BD21D-7369-433A-83B0-D641864CD9A7}"/>
              </a:ext>
            </a:extLst>
          </p:cNvPr>
          <p:cNvCxnSpPr>
            <a:cxnSpLocks/>
          </p:cNvCxnSpPr>
          <p:nvPr/>
        </p:nvCxnSpPr>
        <p:spPr bwMode="auto">
          <a:xfrm>
            <a:off x="1926304" y="1310671"/>
            <a:ext cx="0" cy="61734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D57320-87FC-42CF-A36A-BB676A1416A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29108" y="2413974"/>
            <a:ext cx="1236483" cy="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CFE321-15A2-46C4-9897-267D3B04221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26305" y="1925786"/>
            <a:ext cx="1" cy="49951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46FCD5-3FCD-4CAE-9237-3DF862D58386}"/>
              </a:ext>
            </a:extLst>
          </p:cNvPr>
          <p:cNvCxnSpPr>
            <a:cxnSpLocks/>
          </p:cNvCxnSpPr>
          <p:nvPr/>
        </p:nvCxnSpPr>
        <p:spPr bwMode="auto">
          <a:xfrm>
            <a:off x="1571059" y="1310671"/>
            <a:ext cx="0" cy="163690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EA9F11-26CB-4D7B-902F-54BF0DAB09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571059" y="2944004"/>
            <a:ext cx="1236483" cy="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CCAEFCE-961D-41D5-9630-913F70551EBD}"/>
              </a:ext>
            </a:extLst>
          </p:cNvPr>
          <p:cNvSpPr txBox="1"/>
          <p:nvPr/>
        </p:nvSpPr>
        <p:spPr>
          <a:xfrm>
            <a:off x="2834039" y="2728019"/>
            <a:ext cx="846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Diffraction characteristic and more complex shadowing behavior along diagonal.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1825BB-3802-47E1-8670-611E2D51B5CC}"/>
              </a:ext>
            </a:extLst>
          </p:cNvPr>
          <p:cNvCxnSpPr>
            <a:cxnSpLocks/>
          </p:cNvCxnSpPr>
          <p:nvPr/>
        </p:nvCxnSpPr>
        <p:spPr bwMode="auto">
          <a:xfrm>
            <a:off x="1200440" y="1310671"/>
            <a:ext cx="0" cy="2245005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9C5329-8EE4-49CF-8EE9-EAE6D5AC79BA}"/>
              </a:ext>
            </a:extLst>
          </p:cNvPr>
          <p:cNvCxnSpPr>
            <a:cxnSpLocks/>
          </p:cNvCxnSpPr>
          <p:nvPr/>
        </p:nvCxnSpPr>
        <p:spPr bwMode="auto">
          <a:xfrm>
            <a:off x="1197944" y="3555676"/>
            <a:ext cx="1252013" cy="0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DAB01F-1DCC-415E-8F26-A21CC6B9C64B}"/>
              </a:ext>
            </a:extLst>
          </p:cNvPr>
          <p:cNvSpPr txBox="1"/>
          <p:nvPr/>
        </p:nvSpPr>
        <p:spPr>
          <a:xfrm>
            <a:off x="2467253" y="337660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Performance evaluation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7C1092-2879-47E9-9A8D-5ABAFD5F3483}"/>
              </a:ext>
            </a:extLst>
          </p:cNvPr>
          <p:cNvSpPr txBox="1"/>
          <p:nvPr/>
        </p:nvSpPr>
        <p:spPr>
          <a:xfrm>
            <a:off x="1891152" y="16069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chemeClr val="tx1"/>
                </a:solidFill>
              </a:rPr>
              <a:t>(Complete)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49B7D1-9B7A-417E-8337-07632F79DBCB}"/>
              </a:ext>
            </a:extLst>
          </p:cNvPr>
          <p:cNvSpPr txBox="1"/>
          <p:nvPr/>
        </p:nvSpPr>
        <p:spPr>
          <a:xfrm>
            <a:off x="1524117" y="2667005"/>
            <a:ext cx="1188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chemeClr val="tx1"/>
                </a:solidFill>
              </a:rPr>
              <a:t>(Out of scope)</a:t>
            </a:r>
            <a:endParaRPr lang="en-US" sz="1400" i="1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1E8712-BBA8-46AD-AF03-FB00B8B5B221}"/>
              </a:ext>
            </a:extLst>
          </p:cNvPr>
          <p:cNvSpPr txBox="1"/>
          <p:nvPr/>
        </p:nvSpPr>
        <p:spPr>
          <a:xfrm>
            <a:off x="1200440" y="3260783"/>
            <a:ext cx="1074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chemeClr val="tx1"/>
                </a:solidFill>
              </a:rPr>
              <a:t>(Next step)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742848-6F5C-42B3-91AF-2D4684E1EF69}"/>
              </a:ext>
            </a:extLst>
          </p:cNvPr>
          <p:cNvCxnSpPr>
            <a:cxnSpLocks/>
          </p:cNvCxnSpPr>
          <p:nvPr/>
        </p:nvCxnSpPr>
        <p:spPr bwMode="auto">
          <a:xfrm flipV="1">
            <a:off x="5088483" y="3537782"/>
            <a:ext cx="1077890" cy="0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462556-002A-489A-8756-7B8D635A95E1}"/>
              </a:ext>
            </a:extLst>
          </p:cNvPr>
          <p:cNvCxnSpPr>
            <a:cxnSpLocks/>
          </p:cNvCxnSpPr>
          <p:nvPr/>
        </p:nvCxnSpPr>
        <p:spPr bwMode="auto">
          <a:xfrm>
            <a:off x="5860316" y="4475961"/>
            <a:ext cx="1066402" cy="0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30753D-CFA3-4D66-A457-61438E10E19E}"/>
              </a:ext>
            </a:extLst>
          </p:cNvPr>
          <p:cNvSpPr txBox="1"/>
          <p:nvPr/>
        </p:nvSpPr>
        <p:spPr>
          <a:xfrm>
            <a:off x="6177861" y="3341529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Computing time analysis.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1D6DAC-BC44-4765-B57D-95573A4A37ED}"/>
              </a:ext>
            </a:extLst>
          </p:cNvPr>
          <p:cNvSpPr txBox="1"/>
          <p:nvPr/>
        </p:nvSpPr>
        <p:spPr>
          <a:xfrm>
            <a:off x="7012276" y="4289087"/>
            <a:ext cx="42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Transferring model to urban case study.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605D2D-2C90-4352-A615-EC49E5AE9051}"/>
              </a:ext>
            </a:extLst>
          </p:cNvPr>
          <p:cNvCxnSpPr>
            <a:cxnSpLocks/>
          </p:cNvCxnSpPr>
          <p:nvPr/>
        </p:nvCxnSpPr>
        <p:spPr bwMode="auto">
          <a:xfrm>
            <a:off x="5848828" y="4902913"/>
            <a:ext cx="1066402" cy="0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4BC721-F5C4-428D-A7A0-0D789CBA1A07}"/>
              </a:ext>
            </a:extLst>
          </p:cNvPr>
          <p:cNvCxnSpPr>
            <a:cxnSpLocks/>
          </p:cNvCxnSpPr>
          <p:nvPr/>
        </p:nvCxnSpPr>
        <p:spPr bwMode="auto">
          <a:xfrm>
            <a:off x="5864045" y="4459503"/>
            <a:ext cx="0" cy="443410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5D25249-AE78-4E87-BAB2-5F268E0FDD38}"/>
              </a:ext>
            </a:extLst>
          </p:cNvPr>
          <p:cNvSpPr txBox="1"/>
          <p:nvPr/>
        </p:nvSpPr>
        <p:spPr>
          <a:xfrm>
            <a:off x="7012276" y="5212421"/>
            <a:ext cx="4663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Comparing simulated and analytical models in urban case study.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995045-8B9F-4F0B-B64D-7A5F06309A5A}"/>
              </a:ext>
            </a:extLst>
          </p:cNvPr>
          <p:cNvCxnSpPr>
            <a:cxnSpLocks/>
          </p:cNvCxnSpPr>
          <p:nvPr/>
        </p:nvCxnSpPr>
        <p:spPr bwMode="auto">
          <a:xfrm>
            <a:off x="5860316" y="4015003"/>
            <a:ext cx="0" cy="460958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C1A1DD-9EEB-4750-A61F-9B4E02FAAFE2}"/>
              </a:ext>
            </a:extLst>
          </p:cNvPr>
          <p:cNvCxnSpPr>
            <a:cxnSpLocks/>
          </p:cNvCxnSpPr>
          <p:nvPr/>
        </p:nvCxnSpPr>
        <p:spPr bwMode="auto">
          <a:xfrm>
            <a:off x="5848828" y="5502724"/>
            <a:ext cx="1066402" cy="0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06F93C1-9230-4A34-A376-C6B109E53419}"/>
              </a:ext>
            </a:extLst>
          </p:cNvPr>
          <p:cNvCxnSpPr>
            <a:cxnSpLocks/>
          </p:cNvCxnSpPr>
          <p:nvPr/>
        </p:nvCxnSpPr>
        <p:spPr bwMode="auto">
          <a:xfrm>
            <a:off x="5860316" y="4902913"/>
            <a:ext cx="0" cy="599811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D9B3847-B134-4557-9D2B-36E308790B9F}"/>
              </a:ext>
            </a:extLst>
          </p:cNvPr>
          <p:cNvSpPr txBox="1"/>
          <p:nvPr/>
        </p:nvSpPr>
        <p:spPr>
          <a:xfrm>
            <a:off x="7032264" y="4726551"/>
            <a:ext cx="445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Comparing HELIOS to IRS models.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F11A49-31A0-47F5-8573-5DB408699FFC}"/>
              </a:ext>
            </a:extLst>
          </p:cNvPr>
          <p:cNvCxnSpPr>
            <a:cxnSpLocks/>
          </p:cNvCxnSpPr>
          <p:nvPr/>
        </p:nvCxnSpPr>
        <p:spPr bwMode="auto">
          <a:xfrm>
            <a:off x="5088483" y="3998545"/>
            <a:ext cx="1066402" cy="0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981641-F6C8-4C05-8931-335440431025}"/>
              </a:ext>
            </a:extLst>
          </p:cNvPr>
          <p:cNvCxnSpPr>
            <a:cxnSpLocks/>
          </p:cNvCxnSpPr>
          <p:nvPr/>
        </p:nvCxnSpPr>
        <p:spPr bwMode="auto">
          <a:xfrm>
            <a:off x="5102524" y="3537587"/>
            <a:ext cx="0" cy="460958"/>
          </a:xfrm>
          <a:prstGeom prst="lin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E9C509-74F1-4550-85A3-A72779FCDD1C}"/>
              </a:ext>
            </a:extLst>
          </p:cNvPr>
          <p:cNvSpPr txBox="1"/>
          <p:nvPr/>
        </p:nvSpPr>
        <p:spPr>
          <a:xfrm>
            <a:off x="6166373" y="3814184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Integration into channel model.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13326-7621-4700-8BA6-4FF51304CD9E}"/>
              </a:ext>
            </a:extLst>
          </p:cNvPr>
          <p:cNvSpPr txBox="1"/>
          <p:nvPr/>
        </p:nvSpPr>
        <p:spPr>
          <a:xfrm>
            <a:off x="606692" y="944649"/>
            <a:ext cx="19287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model </a:t>
            </a:r>
          </a:p>
        </p:txBody>
      </p:sp>
    </p:spTree>
    <p:extLst>
      <p:ext uri="{BB962C8B-B14F-4D97-AF65-F5344CB8AC3E}">
        <p14:creationId xmlns:p14="http://schemas.microsoft.com/office/powerpoint/2010/main" val="2617163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3" grpId="0"/>
      <p:bldP spid="33" grpId="0"/>
      <p:bldP spid="38" grpId="0"/>
      <p:bldP spid="40" grpId="0"/>
      <p:bldP spid="41" grpId="0"/>
      <p:bldP spid="34" grpId="0"/>
      <p:bldP spid="35" grpId="0"/>
      <p:bldP spid="39" grpId="0"/>
      <p:bldP spid="48" grpId="0"/>
      <p:bldP spid="51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29D491EB-ED22-4885-87E8-791239CDC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83" t="6153" r="6772" b="2619"/>
          <a:stretch/>
        </p:blipFill>
        <p:spPr>
          <a:xfrm>
            <a:off x="5426225" y="1747581"/>
            <a:ext cx="6041497" cy="446738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9C36D79-C611-4B13-985D-DD72BF6FDF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96" t="6131" r="7007"/>
          <a:stretch/>
        </p:blipFill>
        <p:spPr>
          <a:xfrm>
            <a:off x="174531" y="1315586"/>
            <a:ext cx="4321147" cy="3402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CE9BB8-91C1-495A-B8C8-172DC55C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Measurements for a HELIOS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4">
                <a:extLst>
                  <a:ext uri="{FF2B5EF4-FFF2-40B4-BE49-F238E27FC236}">
                    <a16:creationId xmlns:a16="http://schemas.microsoft.com/office/drawing/2014/main" id="{FFAE48BF-5D3D-4B7A-8DE3-90184F838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2889396"/>
                  </p:ext>
                </p:extLst>
              </p:nvPr>
            </p:nvGraphicFramePr>
            <p:xfrm>
              <a:off x="453238" y="4730247"/>
              <a:ext cx="3875074" cy="16529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3577">
                      <a:extLst>
                        <a:ext uri="{9D8B030D-6E8A-4147-A177-3AD203B41FA5}">
                          <a16:colId xmlns:a16="http://schemas.microsoft.com/office/drawing/2014/main" val="1896453194"/>
                        </a:ext>
                      </a:extLst>
                    </a:gridCol>
                    <a:gridCol w="1176097">
                      <a:extLst>
                        <a:ext uri="{9D8B030D-6E8A-4147-A177-3AD203B41FA5}">
                          <a16:colId xmlns:a16="http://schemas.microsoft.com/office/drawing/2014/main" val="2701388196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93223812"/>
                        </a:ext>
                      </a:extLst>
                    </a:gridCol>
                  </a:tblGrid>
                  <a:tr h="4856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Mean calculation time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Simulated 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Analytical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398634573"/>
                      </a:ext>
                    </a:extLst>
                  </a:tr>
                  <a:tr h="37827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/>
                            <a:t> Resolution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32.3 (s)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2.2 (</a:t>
                          </a:r>
                          <a:r>
                            <a:rPr lang="en-US" sz="1400" err="1"/>
                            <a:t>ms</a:t>
                          </a:r>
                          <a:r>
                            <a:rPr lang="en-US" sz="1400"/>
                            <a:t>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905942038"/>
                      </a:ext>
                    </a:extLst>
                  </a:tr>
                  <a:tr h="37827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/>
                            <a:t> Resolution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106.3 (s)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6.1 (</a:t>
                          </a:r>
                          <a:r>
                            <a:rPr lang="en-US" sz="1400" err="1"/>
                            <a:t>ms</a:t>
                          </a:r>
                          <a:r>
                            <a:rPr lang="en-US" sz="1400"/>
                            <a:t>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803018930"/>
                      </a:ext>
                    </a:extLst>
                  </a:tr>
                  <a:tr h="37827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/>
                            <a:t> Resolution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400.4 (s)</a:t>
                          </a:r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15.6 (</a:t>
                          </a:r>
                          <a:r>
                            <a:rPr lang="en-US" sz="1400" err="1"/>
                            <a:t>ms</a:t>
                          </a:r>
                          <a:r>
                            <a:rPr lang="en-US" sz="1400"/>
                            <a:t>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73632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4">
                <a:extLst>
                  <a:ext uri="{FF2B5EF4-FFF2-40B4-BE49-F238E27FC236}">
                    <a16:creationId xmlns:a16="http://schemas.microsoft.com/office/drawing/2014/main" id="{FFAE48BF-5D3D-4B7A-8DE3-90184F838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2889396"/>
                  </p:ext>
                </p:extLst>
              </p:nvPr>
            </p:nvGraphicFramePr>
            <p:xfrm>
              <a:off x="453238" y="4730247"/>
              <a:ext cx="3875074" cy="16529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03577">
                      <a:extLst>
                        <a:ext uri="{9D8B030D-6E8A-4147-A177-3AD203B41FA5}">
                          <a16:colId xmlns:a16="http://schemas.microsoft.com/office/drawing/2014/main" val="1896453194"/>
                        </a:ext>
                      </a:extLst>
                    </a:gridCol>
                    <a:gridCol w="1176097">
                      <a:extLst>
                        <a:ext uri="{9D8B030D-6E8A-4147-A177-3AD203B41FA5}">
                          <a16:colId xmlns:a16="http://schemas.microsoft.com/office/drawing/2014/main" val="2701388196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93223812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Mean calculation time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Simulated 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Analytical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398634573"/>
                      </a:ext>
                    </a:extLst>
                  </a:tr>
                  <a:tr h="378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t="-140323" r="-176190" b="-20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32.3 (s)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2.2 (</a:t>
                          </a:r>
                          <a:r>
                            <a:rPr lang="en-US" sz="1400" err="1"/>
                            <a:t>ms</a:t>
                          </a:r>
                          <a:r>
                            <a:rPr lang="en-US" sz="1400"/>
                            <a:t>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905942038"/>
                      </a:ext>
                    </a:extLst>
                  </a:tr>
                  <a:tr h="378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t="-236508" r="-17619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106.3 (s)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6.1 (</a:t>
                          </a:r>
                          <a:r>
                            <a:rPr lang="en-US" sz="1400" err="1"/>
                            <a:t>ms</a:t>
                          </a:r>
                          <a:r>
                            <a:rPr lang="en-US" sz="1400"/>
                            <a:t>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803018930"/>
                      </a:ext>
                    </a:extLst>
                  </a:tr>
                  <a:tr h="378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341935" r="-176190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400.4 (s)</a:t>
                          </a:r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15.6 (</a:t>
                          </a:r>
                          <a:r>
                            <a:rPr lang="en-US" sz="1400" err="1"/>
                            <a:t>ms</a:t>
                          </a:r>
                          <a:r>
                            <a:rPr lang="en-US" sz="1400"/>
                            <a:t>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736323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A578DA-2C26-4E71-8EC0-0DD41ACCA8C6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3832" y="3158388"/>
            <a:ext cx="75027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99D855-0D23-4A11-AFE3-2E5788F5B70E}"/>
                  </a:ext>
                </a:extLst>
              </p:cNvPr>
              <p:cNvSpPr txBox="1"/>
              <p:nvPr/>
            </p:nvSpPr>
            <p:spPr>
              <a:xfrm>
                <a:off x="8198167" y="2438268"/>
                <a:ext cx="790247" cy="307777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≥4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99D855-0D23-4A11-AFE3-2E5788F5B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167" y="2438268"/>
                <a:ext cx="790247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874B02-4CC8-4E1A-B315-AE2665846D2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09215" y="3350308"/>
            <a:ext cx="3283527" cy="307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8AE093-7141-43AB-BBEB-9A7801E2D8DB}"/>
              </a:ext>
            </a:extLst>
          </p:cNvPr>
          <p:cNvCxnSpPr>
            <a:cxnSpLocks/>
          </p:cNvCxnSpPr>
          <p:nvPr/>
        </p:nvCxnSpPr>
        <p:spPr bwMode="auto">
          <a:xfrm flipH="1">
            <a:off x="6728694" y="2632399"/>
            <a:ext cx="1469473" cy="535031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9E7A17-C854-4A8C-B335-8E069C4D90F6}"/>
              </a:ext>
            </a:extLst>
          </p:cNvPr>
          <p:cNvCxnSpPr>
            <a:cxnSpLocks/>
          </p:cNvCxnSpPr>
          <p:nvPr/>
        </p:nvCxnSpPr>
        <p:spPr bwMode="auto">
          <a:xfrm>
            <a:off x="8558720" y="2759446"/>
            <a:ext cx="0" cy="60915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7BA425-5F13-4C53-85A9-D90BDAA0AE92}"/>
                  </a:ext>
                </a:extLst>
              </p:cNvPr>
              <p:cNvSpPr txBox="1"/>
              <p:nvPr/>
            </p:nvSpPr>
            <p:spPr>
              <a:xfrm>
                <a:off x="10565142" y="549115"/>
                <a:ext cx="174381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: Speed up factor</a:t>
                </a:r>
                <a:endParaRPr lang="en-US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7BA425-5F13-4C53-85A9-D90BDAA0A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142" y="549115"/>
                <a:ext cx="1743810" cy="523220"/>
              </a:xfrm>
              <a:prstGeom prst="rect">
                <a:avLst/>
              </a:prstGeom>
              <a:blipFill>
                <a:blip r:embed="rId9"/>
                <a:stretch>
                  <a:fillRect t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7CBAA6B-5767-4111-AD82-12D13FB34B4B}"/>
              </a:ext>
            </a:extLst>
          </p:cNvPr>
          <p:cNvSpPr/>
          <p:nvPr/>
        </p:nvSpPr>
        <p:spPr bwMode="auto">
          <a:xfrm>
            <a:off x="1857223" y="4730247"/>
            <a:ext cx="1177553" cy="1652982"/>
          </a:xfrm>
          <a:prstGeom prst="rect">
            <a:avLst/>
          </a:prstGeom>
          <a:solidFill>
            <a:srgbClr val="0070C0">
              <a:alpha val="35000"/>
            </a:srgb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CA25EC-89B4-4125-9DD2-7B48B4B4A348}"/>
              </a:ext>
            </a:extLst>
          </p:cNvPr>
          <p:cNvSpPr/>
          <p:nvPr/>
        </p:nvSpPr>
        <p:spPr bwMode="auto">
          <a:xfrm>
            <a:off x="3037264" y="4730247"/>
            <a:ext cx="1288560" cy="1652982"/>
          </a:xfrm>
          <a:prstGeom prst="rect">
            <a:avLst/>
          </a:prstGeom>
          <a:solidFill>
            <a:srgbClr val="FF0000">
              <a:alpha val="33000"/>
            </a:srgb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BB64B-9C31-4124-9084-DA5138153AF2}"/>
                  </a:ext>
                </a:extLst>
              </p:cNvPr>
              <p:cNvSpPr txBox="1"/>
              <p:nvPr/>
            </p:nvSpPr>
            <p:spPr>
              <a:xfrm>
                <a:off x="3121008" y="2589589"/>
                <a:ext cx="1164616" cy="307777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≥14681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BBB64B-9C31-4124-9084-DA5138153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08" y="2589589"/>
                <a:ext cx="116461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70DF4B-6BFD-43B4-A224-136F819C2906}"/>
                  </a:ext>
                </a:extLst>
              </p:cNvPr>
              <p:cNvSpPr txBox="1"/>
              <p:nvPr/>
            </p:nvSpPr>
            <p:spPr>
              <a:xfrm>
                <a:off x="3078892" y="3867494"/>
                <a:ext cx="1164616" cy="307777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≥25666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370DF4B-6BFD-43B4-A224-136F819C2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892" y="3867494"/>
                <a:ext cx="116461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9B6461-B0CB-4C25-8CD3-1E9C291EDC70}"/>
              </a:ext>
            </a:extLst>
          </p:cNvPr>
          <p:cNvCxnSpPr>
            <a:cxnSpLocks/>
            <a:endCxn id="56" idx="1"/>
          </p:cNvCxnSpPr>
          <p:nvPr/>
        </p:nvCxnSpPr>
        <p:spPr bwMode="auto">
          <a:xfrm>
            <a:off x="724278" y="2726753"/>
            <a:ext cx="2396730" cy="1672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75FA2B8-D076-4853-8F9F-2A335DCF45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97741" y="2716417"/>
            <a:ext cx="1957499" cy="103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3C03025-F7FC-451C-8397-9616F19310E1}"/>
              </a:ext>
            </a:extLst>
          </p:cNvPr>
          <p:cNvCxnSpPr>
            <a:cxnSpLocks/>
          </p:cNvCxnSpPr>
          <p:nvPr/>
        </p:nvCxnSpPr>
        <p:spPr bwMode="auto">
          <a:xfrm>
            <a:off x="983181" y="4021382"/>
            <a:ext cx="2095711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1860C2B-AAB6-4606-8D82-52D3925456C9}"/>
              </a:ext>
            </a:extLst>
          </p:cNvPr>
          <p:cNvCxnSpPr>
            <a:cxnSpLocks/>
          </p:cNvCxnSpPr>
          <p:nvPr/>
        </p:nvCxnSpPr>
        <p:spPr bwMode="auto">
          <a:xfrm flipH="1">
            <a:off x="4257306" y="4021383"/>
            <a:ext cx="6001494" cy="2441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C6235349-B730-40C2-BFA9-B92898A0C041}"/>
              </a:ext>
            </a:extLst>
          </p:cNvPr>
          <p:cNvSpPr txBox="1"/>
          <p:nvPr/>
        </p:nvSpPr>
        <p:spPr>
          <a:xfrm>
            <a:off x="9334500" y="6118603"/>
            <a:ext cx="257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(Simulation with 4 CPU 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F97685-4DC1-4CAD-8F74-1E7D3DF2106A}"/>
                  </a:ext>
                </a:extLst>
              </p:cNvPr>
              <p:cNvSpPr txBox="1"/>
              <p:nvPr/>
            </p:nvSpPr>
            <p:spPr>
              <a:xfrm>
                <a:off x="7157672" y="682533"/>
                <a:ext cx="2683555" cy="55399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Variable changes: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Number of simulations: 100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F97685-4DC1-4CAD-8F74-1E7D3DF21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672" y="682533"/>
                <a:ext cx="2683555" cy="553998"/>
              </a:xfrm>
              <a:prstGeom prst="rect">
                <a:avLst/>
              </a:prstGeom>
              <a:blipFill>
                <a:blip r:embed="rId12"/>
                <a:stretch>
                  <a:fillRect l="-22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298875D-17DE-46DA-BDEF-79B43781CD16}"/>
              </a:ext>
            </a:extLst>
          </p:cNvPr>
          <p:cNvGrpSpPr/>
          <p:nvPr/>
        </p:nvGrpSpPr>
        <p:grpSpPr>
          <a:xfrm>
            <a:off x="7372835" y="1913378"/>
            <a:ext cx="3192307" cy="480007"/>
            <a:chOff x="7420460" y="1273683"/>
            <a:chExt cx="3271158" cy="4800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86DC2D-C474-46F6-A350-ABFE21DD6141}"/>
                </a:ext>
              </a:extLst>
            </p:cNvPr>
            <p:cNvGrpSpPr/>
            <p:nvPr/>
          </p:nvGrpSpPr>
          <p:grpSpPr>
            <a:xfrm>
              <a:off x="7420460" y="1273683"/>
              <a:ext cx="3271158" cy="480007"/>
              <a:chOff x="7473577" y="1292433"/>
              <a:chExt cx="3271158" cy="480007"/>
            </a:xfrm>
            <a:solidFill>
              <a:schemeClr val="bg1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48EA6F6-3C01-4AE6-ADB4-7F529E64DBA9}"/>
                  </a:ext>
                </a:extLst>
              </p:cNvPr>
              <p:cNvGrpSpPr/>
              <p:nvPr/>
            </p:nvGrpSpPr>
            <p:grpSpPr>
              <a:xfrm>
                <a:off x="7559410" y="1292433"/>
                <a:ext cx="3185325" cy="261610"/>
                <a:chOff x="7532821" y="1283473"/>
                <a:chExt cx="3185325" cy="26161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45AC1D5F-6F0D-4B53-B249-2B3E5092F5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32821" y="1283473"/>
                      <a:ext cx="3185325" cy="26161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     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en-US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Resolution          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en-US" sz="9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Resolution               </a:t>
                      </a:r>
                      <a14:m>
                        <m:oMath xmlns:m="http://schemas.openxmlformats.org/officeDocument/2006/math">
                          <m:r>
                            <a:rPr lang="en-US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  <m:r>
                            <a:rPr lang="en-US" sz="9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Resolution 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45AC1D5F-6F0D-4B53-B249-2B3E5092F5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32821" y="1283473"/>
                      <a:ext cx="3185325" cy="2616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465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88CA4E9-E5FA-44C6-B777-4126A22D9AD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532821" y="1431625"/>
                  <a:ext cx="264426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1CBC01E-E1A3-45D6-8A2D-4AC58B0D8AAE}"/>
                  </a:ext>
                </a:extLst>
              </p:cNvPr>
              <p:cNvGrpSpPr/>
              <p:nvPr/>
            </p:nvGrpSpPr>
            <p:grpSpPr>
              <a:xfrm>
                <a:off x="7473577" y="1518524"/>
                <a:ext cx="3271158" cy="253916"/>
                <a:chOff x="4661981" y="4357688"/>
                <a:chExt cx="3830875" cy="253916"/>
              </a:xfrm>
              <a:grpFill/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689646D-C507-4DC5-B29D-C386EFCE062B}"/>
                    </a:ext>
                  </a:extLst>
                </p:cNvPr>
                <p:cNvSpPr txBox="1"/>
                <p:nvPr/>
              </p:nvSpPr>
              <p:spPr>
                <a:xfrm>
                  <a:off x="4661981" y="4357688"/>
                  <a:ext cx="3830875" cy="253916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>
                      <a:solidFill>
                        <a:schemeClr val="tx1"/>
                      </a:solidFill>
                    </a:rPr>
                    <a:t>         Simulated              Analytical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7472949-79FF-4FF4-B3C6-D819346B2B4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762501" y="4491153"/>
                  <a:ext cx="341739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rgbClr val="0469B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E171541-842E-4C56-9E5C-6B8C893A63C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530097" y="1430369"/>
                <a:ext cx="264426" cy="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EEA83CF-3DED-4477-8273-3C5753FB26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662310" y="1645482"/>
                <a:ext cx="291809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D5C6115-38D3-4ACA-B083-579AD0BA385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430579" y="1412043"/>
              <a:ext cx="381544" cy="252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86652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7" grpId="0" animBg="1"/>
      <p:bldP spid="20" grpId="0" animBg="1"/>
      <p:bldP spid="31" grpId="0" animBg="1"/>
      <p:bldP spid="56" grpId="0" animBg="1"/>
      <p:bldP spid="61" grpId="0" animBg="1"/>
      <p:bldP spid="82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A9EF5AF-D34E-4BED-B6C0-00065CE7E817}"/>
              </a:ext>
            </a:extLst>
          </p:cNvPr>
          <p:cNvGrpSpPr/>
          <p:nvPr/>
        </p:nvGrpSpPr>
        <p:grpSpPr>
          <a:xfrm>
            <a:off x="7803589" y="1196998"/>
            <a:ext cx="3385980" cy="5102808"/>
            <a:chOff x="7803589" y="1196998"/>
            <a:chExt cx="3385980" cy="51028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FA36EC-8308-4D8F-9C88-FE4E77C90409}"/>
                </a:ext>
              </a:extLst>
            </p:cNvPr>
            <p:cNvGrpSpPr/>
            <p:nvPr/>
          </p:nvGrpSpPr>
          <p:grpSpPr>
            <a:xfrm>
              <a:off x="7803589" y="1196998"/>
              <a:ext cx="3385980" cy="5102808"/>
              <a:chOff x="7803589" y="1196998"/>
              <a:chExt cx="3385980" cy="510280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AE03359-B4DF-44EE-AA82-F80B38C25A1F}"/>
                  </a:ext>
                </a:extLst>
              </p:cNvPr>
              <p:cNvGrpSpPr/>
              <p:nvPr/>
            </p:nvGrpSpPr>
            <p:grpSpPr>
              <a:xfrm>
                <a:off x="7803589" y="1196998"/>
                <a:ext cx="3385980" cy="5102808"/>
                <a:chOff x="7999226" y="1235720"/>
                <a:chExt cx="3385980" cy="5102808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F52012B5-6985-44D3-8908-67ABED3F9D13}"/>
                    </a:ext>
                  </a:extLst>
                </p:cNvPr>
                <p:cNvGrpSpPr/>
                <p:nvPr/>
              </p:nvGrpSpPr>
              <p:grpSpPr>
                <a:xfrm>
                  <a:off x="7999226" y="1311845"/>
                  <a:ext cx="3385980" cy="5026683"/>
                  <a:chOff x="8357888" y="1308247"/>
                  <a:chExt cx="3385980" cy="5026683"/>
                </a:xfrm>
              </p:grpSpPr>
              <p:pic>
                <p:nvPicPr>
                  <p:cNvPr id="87" name="Graphic 86">
                    <a:extLst>
                      <a:ext uri="{FF2B5EF4-FFF2-40B4-BE49-F238E27FC236}">
                        <a16:creationId xmlns:a16="http://schemas.microsoft.com/office/drawing/2014/main" id="{F5B1EFB5-041C-4E8C-920D-F11AFD396B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2566" t="6098" r="52665" b="9813"/>
                  <a:stretch/>
                </p:blipFill>
                <p:spPr>
                  <a:xfrm>
                    <a:off x="8973272" y="1308247"/>
                    <a:ext cx="2691677" cy="2283801"/>
                  </a:xfrm>
                  <a:prstGeom prst="rect">
                    <a:avLst/>
                  </a:prstGeom>
                </p:spPr>
              </p:pic>
              <p:pic>
                <p:nvPicPr>
                  <p:cNvPr id="88" name="Graphic 87">
                    <a:extLst>
                      <a:ext uri="{FF2B5EF4-FFF2-40B4-BE49-F238E27FC236}">
                        <a16:creationId xmlns:a16="http://schemas.microsoft.com/office/drawing/2014/main" id="{96DF594C-A0A7-4A6D-B719-C3CAC34C73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56361" t="6098" r="7665" b="9008"/>
                  <a:stretch/>
                </p:blipFill>
                <p:spPr>
                  <a:xfrm>
                    <a:off x="8973272" y="3662681"/>
                    <a:ext cx="2770596" cy="2283802"/>
                  </a:xfrm>
                  <a:prstGeom prst="rect">
                    <a:avLst/>
                  </a:prstGeom>
                </p:spPr>
              </p:pic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BB366883-6303-43C5-AD79-77E5081AED69}"/>
                      </a:ext>
                    </a:extLst>
                  </p:cNvPr>
                  <p:cNvSpPr txBox="1"/>
                  <p:nvPr/>
                </p:nvSpPr>
                <p:spPr>
                  <a:xfrm>
                    <a:off x="9763759" y="6057931"/>
                    <a:ext cx="142154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chemeClr val="tx1"/>
                        </a:solidFill>
                      </a:rPr>
                      <a:t>Reflector Array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1" name="TextBox 90">
                        <a:extLst>
                          <a:ext uri="{FF2B5EF4-FFF2-40B4-BE49-F238E27FC236}">
                            <a16:creationId xmlns:a16="http://schemas.microsoft.com/office/drawing/2014/main" id="{80846DC4-8686-42B8-9AEB-DD14919FB6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94178" y="5865540"/>
                        <a:ext cx="739163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1×1</m:t>
                              </m:r>
                            </m:oMath>
                          </m:oMathPara>
                        </a14:m>
                        <a:endParaRPr lang="en-US" sz="1100"/>
                      </a:p>
                    </p:txBody>
                  </p:sp>
                </mc:Choice>
                <mc:Fallback xmlns="">
                  <p:sp>
                    <p:nvSpPr>
                      <p:cNvPr id="91" name="TextBox 90">
                        <a:extLst>
                          <a:ext uri="{FF2B5EF4-FFF2-40B4-BE49-F238E27FC236}">
                            <a16:creationId xmlns:a16="http://schemas.microsoft.com/office/drawing/2014/main" id="{80846DC4-8686-42B8-9AEB-DD14919FB63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394178" y="5865540"/>
                        <a:ext cx="739163" cy="26161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542C1ECF-9D27-4944-898F-228D7C869C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58058" y="5873125"/>
                        <a:ext cx="739163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oMath>
                          </m:oMathPara>
                        </a14:m>
                        <a:endParaRPr lang="en-US" sz="1100"/>
                      </a:p>
                    </p:txBody>
                  </p:sp>
                </mc:Choice>
                <mc:Fallback xmlns="">
                  <p:sp>
                    <p:nvSpPr>
                      <p:cNvPr id="92" name="TextBox 91">
                        <a:extLst>
                          <a:ext uri="{FF2B5EF4-FFF2-40B4-BE49-F238E27FC236}">
                            <a16:creationId xmlns:a16="http://schemas.microsoft.com/office/drawing/2014/main" id="{542C1ECF-9D27-4944-898F-228D7C869C6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58058" y="5873125"/>
                        <a:ext cx="739163" cy="26161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DB1BFBB4-7E98-444A-9240-2C34AE4779B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54184" y="5880710"/>
                        <a:ext cx="739163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×4</m:t>
                              </m:r>
                            </m:oMath>
                          </m:oMathPara>
                        </a14:m>
                        <a:endParaRPr lang="en-US" sz="1100"/>
                      </a:p>
                    </p:txBody>
                  </p:sp>
                </mc:Choice>
                <mc:Fallback xmlns=""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DB1BFBB4-7E98-444A-9240-2C34AE4779B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54184" y="5880710"/>
                        <a:ext cx="739163" cy="2616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4" name="TextBox 93">
                        <a:extLst>
                          <a:ext uri="{FF2B5EF4-FFF2-40B4-BE49-F238E27FC236}">
                            <a16:creationId xmlns:a16="http://schemas.microsoft.com/office/drawing/2014/main" id="{A960F8B1-4B3A-475F-8049-EAF591DEBA11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6833689" y="3438159"/>
                        <a:ext cx="335617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>
                            <a:solidFill>
                              <a:schemeClr val="tx1"/>
                            </a:solidFill>
                          </a:rPr>
                          <a:t>Time measurements at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oMath>
                        </a14:m>
                        <a:r>
                          <a:rPr lang="en-US" sz="1400">
                            <a:solidFill>
                              <a:schemeClr val="tx1"/>
                            </a:solidFill>
                          </a:rPr>
                          <a:t> Resolution </a:t>
                        </a:r>
                        <a:r>
                          <a:rPr lang="en-US">
                            <a:solidFill>
                              <a:schemeClr val="tx1"/>
                            </a:solidFill>
                          </a:rPr>
                          <a:t>[s]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94" name="TextBox 93">
                        <a:extLst>
                          <a:ext uri="{FF2B5EF4-FFF2-40B4-BE49-F238E27FC236}">
                            <a16:creationId xmlns:a16="http://schemas.microsoft.com/office/drawing/2014/main" id="{A960F8B1-4B3A-475F-8049-EAF591DEBA1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6833689" y="3438159"/>
                        <a:ext cx="3356175" cy="307777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922" r="-19608" b="-5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E783C45-364C-4698-A70E-79B75744A7EF}"/>
                    </a:ext>
                  </a:extLst>
                </p:cNvPr>
                <p:cNvSpPr txBox="1"/>
                <p:nvPr/>
              </p:nvSpPr>
              <p:spPr>
                <a:xfrm>
                  <a:off x="8219275" y="1235720"/>
                  <a:ext cx="441146" cy="2446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900">
                      <a:solidFill>
                        <a:schemeClr val="tx1"/>
                      </a:solidFill>
                    </a:rPr>
                    <a:t>1800</a:t>
                  </a:r>
                </a:p>
                <a:p>
                  <a:pPr algn="r"/>
                  <a:endParaRPr lang="en-US" sz="900">
                    <a:solidFill>
                      <a:schemeClr val="tx1"/>
                    </a:solidFill>
                  </a:endParaRPr>
                </a:p>
                <a:p>
                  <a:pPr algn="r"/>
                  <a:r>
                    <a:rPr lang="en-US" sz="900">
                      <a:solidFill>
                        <a:schemeClr val="tx1"/>
                      </a:solidFill>
                    </a:rPr>
                    <a:t>1400</a:t>
                  </a:r>
                </a:p>
                <a:p>
                  <a:pPr algn="r"/>
                  <a:endParaRPr lang="en-US" sz="900">
                    <a:solidFill>
                      <a:schemeClr val="tx1"/>
                    </a:solidFill>
                  </a:endParaRPr>
                </a:p>
                <a:p>
                  <a:pPr algn="r"/>
                  <a:r>
                    <a:rPr lang="en-US" sz="900">
                      <a:solidFill>
                        <a:schemeClr val="tx1"/>
                      </a:solidFill>
                    </a:rPr>
                    <a:t>1200</a:t>
                  </a:r>
                </a:p>
                <a:p>
                  <a:pPr algn="r"/>
                  <a:endParaRPr lang="en-US" sz="900">
                    <a:solidFill>
                      <a:schemeClr val="tx1"/>
                    </a:solidFill>
                  </a:endParaRPr>
                </a:p>
                <a:p>
                  <a:pPr algn="r"/>
                  <a:r>
                    <a:rPr lang="en-US" sz="900">
                      <a:solidFill>
                        <a:schemeClr val="tx1"/>
                      </a:solidFill>
                    </a:rPr>
                    <a:t>1000</a:t>
                  </a:r>
                </a:p>
                <a:p>
                  <a:pPr algn="r"/>
                  <a:endParaRPr lang="en-US" sz="900">
                    <a:solidFill>
                      <a:schemeClr val="tx1"/>
                    </a:solidFill>
                  </a:endParaRPr>
                </a:p>
                <a:p>
                  <a:pPr algn="r"/>
                  <a:r>
                    <a:rPr lang="en-US" sz="900">
                      <a:solidFill>
                        <a:schemeClr val="tx1"/>
                      </a:solidFill>
                    </a:rPr>
                    <a:t>800</a:t>
                  </a:r>
                </a:p>
                <a:p>
                  <a:pPr algn="r"/>
                  <a:endParaRPr lang="en-US" sz="900">
                    <a:solidFill>
                      <a:schemeClr val="tx1"/>
                    </a:solidFill>
                  </a:endParaRPr>
                </a:p>
                <a:p>
                  <a:pPr algn="r"/>
                  <a:r>
                    <a:rPr lang="en-US" sz="900">
                      <a:solidFill>
                        <a:schemeClr val="tx1"/>
                      </a:solidFill>
                    </a:rPr>
                    <a:t>600</a:t>
                  </a:r>
                </a:p>
                <a:p>
                  <a:pPr algn="r"/>
                  <a:endParaRPr lang="en-US" sz="900">
                    <a:solidFill>
                      <a:schemeClr val="tx1"/>
                    </a:solidFill>
                  </a:endParaRPr>
                </a:p>
                <a:p>
                  <a:pPr algn="r"/>
                  <a:r>
                    <a:rPr lang="en-US" sz="900">
                      <a:solidFill>
                        <a:schemeClr val="tx1"/>
                      </a:solidFill>
                    </a:rPr>
                    <a:t>400</a:t>
                  </a:r>
                </a:p>
                <a:p>
                  <a:pPr algn="r"/>
                  <a:endParaRPr lang="en-US" sz="900">
                    <a:solidFill>
                      <a:schemeClr val="tx1"/>
                    </a:solidFill>
                  </a:endParaRPr>
                </a:p>
                <a:p>
                  <a:pPr algn="r"/>
                  <a:r>
                    <a:rPr lang="en-US" sz="900">
                      <a:solidFill>
                        <a:schemeClr val="tx1"/>
                      </a:solidFill>
                    </a:rPr>
                    <a:t>200</a:t>
                  </a:r>
                </a:p>
                <a:p>
                  <a:pPr algn="r"/>
                  <a:endParaRPr lang="en-US" sz="900">
                    <a:solidFill>
                      <a:schemeClr val="tx1"/>
                    </a:solidFill>
                  </a:endParaRPr>
                </a:p>
                <a:p>
                  <a:pPr algn="r"/>
                  <a:r>
                    <a:rPr lang="en-US" sz="90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</p:grp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335D2E2-2B19-418F-A3BD-FD10A313353D}"/>
                  </a:ext>
                </a:extLst>
              </p:cNvPr>
              <p:cNvSpPr txBox="1"/>
              <p:nvPr/>
            </p:nvSpPr>
            <p:spPr>
              <a:xfrm>
                <a:off x="8536183" y="1356295"/>
                <a:ext cx="1204975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Simulations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BC29C5D-CE1A-41C2-8B8C-5F27D99BCEB5}"/>
                  </a:ext>
                </a:extLst>
              </p:cNvPr>
              <p:cNvSpPr txBox="1"/>
              <p:nvPr/>
            </p:nvSpPr>
            <p:spPr>
              <a:xfrm>
                <a:off x="8536182" y="3720627"/>
                <a:ext cx="1204975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Analytical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EA38DE-07FE-497F-BD6D-32B504340020}"/>
                </a:ext>
              </a:extLst>
            </p:cNvPr>
            <p:cNvSpPr txBox="1"/>
            <p:nvPr/>
          </p:nvSpPr>
          <p:spPr>
            <a:xfrm>
              <a:off x="8033678" y="3640096"/>
              <a:ext cx="47327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>
                  <a:solidFill>
                    <a:schemeClr val="tx1"/>
                  </a:solidFill>
                </a:rPr>
                <a:t>0.025</a:t>
              </a:r>
            </a:p>
            <a:p>
              <a:pPr algn="r"/>
              <a:endParaRPr lang="en-US" sz="900">
                <a:solidFill>
                  <a:schemeClr val="tx1"/>
                </a:solidFill>
              </a:endParaRPr>
            </a:p>
            <a:p>
              <a:pPr algn="r"/>
              <a:endParaRPr lang="en-US" sz="900">
                <a:solidFill>
                  <a:schemeClr val="tx1"/>
                </a:solidFill>
              </a:endParaRPr>
            </a:p>
            <a:p>
              <a:pPr algn="r"/>
              <a:r>
                <a:rPr lang="en-US" sz="900">
                  <a:solidFill>
                    <a:schemeClr val="tx1"/>
                  </a:solidFill>
                </a:rPr>
                <a:t>0.02</a:t>
              </a:r>
            </a:p>
            <a:p>
              <a:pPr algn="r"/>
              <a:endParaRPr lang="en-US" sz="900">
                <a:solidFill>
                  <a:schemeClr val="tx1"/>
                </a:solidFill>
              </a:endParaRPr>
            </a:p>
            <a:p>
              <a:pPr algn="r"/>
              <a:endParaRPr lang="en-US" sz="900">
                <a:solidFill>
                  <a:schemeClr val="tx1"/>
                </a:solidFill>
              </a:endParaRPr>
            </a:p>
            <a:p>
              <a:pPr algn="r"/>
              <a:r>
                <a:rPr lang="en-US" sz="900">
                  <a:solidFill>
                    <a:schemeClr val="tx1"/>
                  </a:solidFill>
                </a:rPr>
                <a:t>0.015</a:t>
              </a:r>
            </a:p>
            <a:p>
              <a:pPr algn="r"/>
              <a:endParaRPr lang="en-US" sz="900">
                <a:solidFill>
                  <a:schemeClr val="tx1"/>
                </a:solidFill>
              </a:endParaRPr>
            </a:p>
            <a:p>
              <a:pPr algn="r"/>
              <a:endParaRPr lang="en-US" sz="900">
                <a:solidFill>
                  <a:schemeClr val="tx1"/>
                </a:solidFill>
              </a:endParaRPr>
            </a:p>
            <a:p>
              <a:pPr algn="r"/>
              <a:r>
                <a:rPr lang="en-US" sz="900">
                  <a:solidFill>
                    <a:schemeClr val="tx1"/>
                  </a:solidFill>
                </a:rPr>
                <a:t>0.01</a:t>
              </a:r>
            </a:p>
            <a:p>
              <a:pPr algn="r"/>
              <a:endParaRPr lang="en-US" sz="900">
                <a:solidFill>
                  <a:schemeClr val="tx1"/>
                </a:solidFill>
              </a:endParaRPr>
            </a:p>
            <a:p>
              <a:pPr algn="r"/>
              <a:endParaRPr lang="en-US" sz="900">
                <a:solidFill>
                  <a:schemeClr val="tx1"/>
                </a:solidFill>
              </a:endParaRPr>
            </a:p>
            <a:p>
              <a:pPr algn="r"/>
              <a:r>
                <a:rPr lang="en-US" sz="900">
                  <a:solidFill>
                    <a:schemeClr val="tx1"/>
                  </a:solidFill>
                </a:rPr>
                <a:t>0.005</a:t>
              </a:r>
            </a:p>
            <a:p>
              <a:pPr algn="r"/>
              <a:endParaRPr lang="en-US" sz="900">
                <a:solidFill>
                  <a:schemeClr val="tx1"/>
                </a:solidFill>
              </a:endParaRPr>
            </a:p>
            <a:p>
              <a:pPr algn="r"/>
              <a:endParaRPr lang="en-US" sz="900">
                <a:solidFill>
                  <a:schemeClr val="tx1"/>
                </a:solidFill>
              </a:endParaRPr>
            </a:p>
            <a:p>
              <a:pPr algn="r"/>
              <a:r>
                <a:rPr lang="en-US" sz="90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F55D78-CB7B-41B3-AFC3-5936BFADE54A}"/>
              </a:ext>
            </a:extLst>
          </p:cNvPr>
          <p:cNvGrpSpPr/>
          <p:nvPr/>
        </p:nvGrpSpPr>
        <p:grpSpPr>
          <a:xfrm>
            <a:off x="139495" y="1384447"/>
            <a:ext cx="7136717" cy="4599080"/>
            <a:chOff x="110419" y="1794566"/>
            <a:chExt cx="7136717" cy="459908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A70C881-092D-4B8B-9992-FA02A236D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52867" t="5132" r="8230" b="6438"/>
            <a:stretch/>
          </p:blipFill>
          <p:spPr>
            <a:xfrm>
              <a:off x="3812958" y="1803394"/>
              <a:ext cx="3434178" cy="440983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E82093A-49F1-49D7-9FAE-D3224FA2A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9542" t="5034" r="52206" b="6518"/>
            <a:stretch/>
          </p:blipFill>
          <p:spPr>
            <a:xfrm>
              <a:off x="404445" y="1794566"/>
              <a:ext cx="3382719" cy="4418666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9DF87D-DAC4-4F92-A0C2-23E45B31BC3D}"/>
                </a:ext>
              </a:extLst>
            </p:cNvPr>
            <p:cNvSpPr txBox="1"/>
            <p:nvPr/>
          </p:nvSpPr>
          <p:spPr>
            <a:xfrm rot="16200000">
              <a:off x="-759242" y="3657070"/>
              <a:ext cx="2047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Time measurements [s]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A17F796-3880-4D10-BC0E-B48AC748BD55}"/>
                </a:ext>
              </a:extLst>
            </p:cNvPr>
            <p:cNvSpPr txBox="1"/>
            <p:nvPr/>
          </p:nvSpPr>
          <p:spPr>
            <a:xfrm>
              <a:off x="3104990" y="6116647"/>
              <a:ext cx="1920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tx1"/>
                  </a:solidFill>
                </a:rPr>
                <a:t>Reflector size </a:t>
              </a:r>
              <a:r>
                <a:rPr lang="en-US" sz="1200" err="1">
                  <a:solidFill>
                    <a:schemeClr val="tx1"/>
                  </a:solidFill>
                </a:rPr>
                <a:t>a,b</a:t>
              </a:r>
              <a:r>
                <a:rPr lang="en-US" sz="1200">
                  <a:solidFill>
                    <a:schemeClr val="tx1"/>
                  </a:solidFill>
                </a:rPr>
                <a:t> [m]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B09238-F26F-4B66-9B37-74041CD9D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54" y="723265"/>
            <a:ext cx="10978092" cy="514350"/>
          </a:xfrm>
        </p:spPr>
        <p:txBody>
          <a:bodyPr/>
          <a:lstStyle/>
          <a:p>
            <a:r>
              <a:rPr lang="en-US"/>
              <a:t>Time Measurement Dependency on Reflector Size and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B6855-624D-449D-A067-F8EEDAB1A9FD}"/>
                  </a:ext>
                </a:extLst>
              </p:cNvPr>
              <p:cNvSpPr txBox="1"/>
              <p:nvPr/>
            </p:nvSpPr>
            <p:spPr>
              <a:xfrm>
                <a:off x="5089728" y="2869593"/>
                <a:ext cx="637401" cy="307777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B6855-624D-449D-A067-F8EEDAB1A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728" y="2869593"/>
                <a:ext cx="63740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5B696E-BD20-4D28-998D-7EFF21D7785D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6699" y="2704700"/>
            <a:ext cx="1207580" cy="17712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FC5A58-E5EA-46B5-9CCF-67E2695FB7DE}"/>
              </a:ext>
            </a:extLst>
          </p:cNvPr>
          <p:cNvCxnSpPr>
            <a:cxnSpLocks/>
            <a:stCxn id="32" idx="3"/>
          </p:cNvCxnSpPr>
          <p:nvPr/>
        </p:nvCxnSpPr>
        <p:spPr bwMode="auto">
          <a:xfrm>
            <a:off x="1850006" y="3814618"/>
            <a:ext cx="1284509" cy="855334"/>
          </a:xfrm>
          <a:prstGeom prst="straightConnector1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F2CA35-919C-46D5-910D-2B538120F832}"/>
              </a:ext>
            </a:extLst>
          </p:cNvPr>
          <p:cNvCxnSpPr>
            <a:cxnSpLocks/>
            <a:stCxn id="33" idx="3"/>
          </p:cNvCxnSpPr>
          <p:nvPr/>
        </p:nvCxnSpPr>
        <p:spPr bwMode="auto">
          <a:xfrm>
            <a:off x="1586124" y="4578278"/>
            <a:ext cx="1313152" cy="75835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30A828-1448-4191-AC25-21C388B879E9}"/>
                  </a:ext>
                </a:extLst>
              </p:cNvPr>
              <p:cNvSpPr txBox="1"/>
              <p:nvPr/>
            </p:nvSpPr>
            <p:spPr>
              <a:xfrm>
                <a:off x="1317369" y="2532447"/>
                <a:ext cx="779330" cy="307777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≥38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30A828-1448-4191-AC25-21C388B87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69" y="2532447"/>
                <a:ext cx="77933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902707-8002-430B-8DCA-D8124A629FD7}"/>
              </a:ext>
            </a:extLst>
          </p:cNvPr>
          <p:cNvCxnSpPr>
            <a:cxnSpLocks/>
          </p:cNvCxnSpPr>
          <p:nvPr/>
        </p:nvCxnSpPr>
        <p:spPr bwMode="auto">
          <a:xfrm>
            <a:off x="1460341" y="2864816"/>
            <a:ext cx="0" cy="2602534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5DDD943-DEE3-46B9-9D6E-C5EE83FF3009}"/>
                  </a:ext>
                </a:extLst>
              </p:cNvPr>
              <p:cNvSpPr txBox="1"/>
              <p:nvPr/>
            </p:nvSpPr>
            <p:spPr>
              <a:xfrm>
                <a:off x="1070676" y="3660729"/>
                <a:ext cx="779330" cy="307777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≥24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5DDD943-DEE3-46B9-9D6E-C5EE83FF3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76" y="3660729"/>
                <a:ext cx="77933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DF58B7-C4C1-4267-A626-AB2FDD89C79A}"/>
              </a:ext>
            </a:extLst>
          </p:cNvPr>
          <p:cNvCxnSpPr>
            <a:cxnSpLocks/>
          </p:cNvCxnSpPr>
          <p:nvPr/>
        </p:nvCxnSpPr>
        <p:spPr bwMode="auto">
          <a:xfrm>
            <a:off x="1206602" y="3968506"/>
            <a:ext cx="0" cy="1560902"/>
          </a:xfrm>
          <a:prstGeom prst="straightConnector1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637E41-3CC2-4A99-859B-6FAC7785981C}"/>
                  </a:ext>
                </a:extLst>
              </p:cNvPr>
              <p:cNvSpPr txBox="1"/>
              <p:nvPr/>
            </p:nvSpPr>
            <p:spPr>
              <a:xfrm>
                <a:off x="806794" y="4424389"/>
                <a:ext cx="779330" cy="307777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≥10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637E41-3CC2-4A99-859B-6FAC77859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94" y="4424389"/>
                <a:ext cx="77933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FC7CE7-3DE3-49E0-9447-086AF6B74DC1}"/>
              </a:ext>
            </a:extLst>
          </p:cNvPr>
          <p:cNvCxnSpPr>
            <a:cxnSpLocks/>
          </p:cNvCxnSpPr>
          <p:nvPr/>
        </p:nvCxnSpPr>
        <p:spPr bwMode="auto">
          <a:xfrm>
            <a:off x="967406" y="4748957"/>
            <a:ext cx="0" cy="80504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C79607-D70F-4E00-8D4E-369351D5A6FA}"/>
                  </a:ext>
                </a:extLst>
              </p:cNvPr>
              <p:cNvSpPr txBox="1"/>
              <p:nvPr/>
            </p:nvSpPr>
            <p:spPr>
              <a:xfrm>
                <a:off x="10973756" y="3503496"/>
                <a:ext cx="1078750" cy="307777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≥70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609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C79607-D70F-4E00-8D4E-369351D5A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756" y="3503496"/>
                <a:ext cx="1078750" cy="307777"/>
              </a:xfrm>
              <a:prstGeom prst="rect">
                <a:avLst/>
              </a:prstGeom>
              <a:blipFill>
                <a:blip r:embed="rId16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 110">
            <a:extLst>
              <a:ext uri="{FF2B5EF4-FFF2-40B4-BE49-F238E27FC236}">
                <a16:creationId xmlns:a16="http://schemas.microsoft.com/office/drawing/2014/main" id="{63F78B0D-3A50-4A0F-B272-E78F5965EB7A}"/>
              </a:ext>
            </a:extLst>
          </p:cNvPr>
          <p:cNvSpPr/>
          <p:nvPr/>
        </p:nvSpPr>
        <p:spPr bwMode="auto">
          <a:xfrm>
            <a:off x="10056973" y="1263763"/>
            <a:ext cx="565170" cy="48358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563E30-28A2-4D33-AFF3-56A171AC93FA}"/>
              </a:ext>
            </a:extLst>
          </p:cNvPr>
          <p:cNvSpPr txBox="1"/>
          <p:nvPr/>
        </p:nvSpPr>
        <p:spPr>
          <a:xfrm>
            <a:off x="1738764" y="1160804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7A27974-A285-4B37-B52E-A724001B1696}"/>
              </a:ext>
            </a:extLst>
          </p:cNvPr>
          <p:cNvSpPr txBox="1"/>
          <p:nvPr/>
        </p:nvSpPr>
        <p:spPr>
          <a:xfrm>
            <a:off x="4674929" y="1187744"/>
            <a:ext cx="1956382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0E2B5FE-F037-4C40-B29D-9614E2E1D381}"/>
              </a:ext>
            </a:extLst>
          </p:cNvPr>
          <p:cNvSpPr txBox="1"/>
          <p:nvPr/>
        </p:nvSpPr>
        <p:spPr>
          <a:xfrm>
            <a:off x="641306" y="5992029"/>
            <a:ext cx="7960219" cy="307777"/>
          </a:xfrm>
          <a:prstGeom prst="rect">
            <a:avLst/>
          </a:prstGeom>
          <a:solidFill>
            <a:srgbClr val="92D050">
              <a:alpha val="8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Advantage of analytical model: Accurate modeling of reflection model at less computational cost and delay.</a:t>
            </a:r>
          </a:p>
        </p:txBody>
      </p:sp>
      <p:sp>
        <p:nvSpPr>
          <p:cNvPr id="131" name="Arrow: Curved Left 130">
            <a:extLst>
              <a:ext uri="{FF2B5EF4-FFF2-40B4-BE49-F238E27FC236}">
                <a16:creationId xmlns:a16="http://schemas.microsoft.com/office/drawing/2014/main" id="{B318783D-5389-4957-988A-06B600E24A29}"/>
              </a:ext>
            </a:extLst>
          </p:cNvPr>
          <p:cNvSpPr/>
          <p:nvPr/>
        </p:nvSpPr>
        <p:spPr bwMode="auto">
          <a:xfrm>
            <a:off x="10328720" y="2545877"/>
            <a:ext cx="577413" cy="2349500"/>
          </a:xfrm>
          <a:prstGeom prst="curvedLeftArrow">
            <a:avLst>
              <a:gd name="adj1" fmla="val 12647"/>
              <a:gd name="adj2" fmla="val 66965"/>
              <a:gd name="adj3" fmla="val 25000"/>
            </a:avLst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FF15B26-6950-48A2-9CC6-D4C65BBEFD53}"/>
              </a:ext>
            </a:extLst>
          </p:cNvPr>
          <p:cNvSpPr/>
          <p:nvPr/>
        </p:nvSpPr>
        <p:spPr bwMode="auto">
          <a:xfrm>
            <a:off x="1844713" y="5563942"/>
            <a:ext cx="795974" cy="266508"/>
          </a:xfrm>
          <a:prstGeom prst="rect">
            <a:avLst/>
          </a:prstGeom>
          <a:noFill/>
          <a:ln w="38100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896B19D-92F2-4221-8FDF-23AC9976682C}"/>
              </a:ext>
            </a:extLst>
          </p:cNvPr>
          <p:cNvSpPr/>
          <p:nvPr/>
        </p:nvSpPr>
        <p:spPr bwMode="auto">
          <a:xfrm>
            <a:off x="5300026" y="5588315"/>
            <a:ext cx="795974" cy="266508"/>
          </a:xfrm>
          <a:prstGeom prst="rect">
            <a:avLst/>
          </a:prstGeom>
          <a:noFill/>
          <a:ln w="38100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9D7E3-3CF2-4501-9F8F-569A90CC57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773" y="1575792"/>
            <a:ext cx="1305107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2E05BD-29F4-4323-AB92-F7C1FDDF127E}"/>
              </a:ext>
            </a:extLst>
          </p:cNvPr>
          <p:cNvSpPr txBox="1"/>
          <p:nvPr/>
        </p:nvSpPr>
        <p:spPr>
          <a:xfrm flipH="1">
            <a:off x="4221064" y="3245973"/>
            <a:ext cx="295389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Barely an impact on reflector size.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823C2-4CCF-4E08-B49A-5464986995CD}"/>
              </a:ext>
            </a:extLst>
          </p:cNvPr>
          <p:cNvSpPr txBox="1"/>
          <p:nvPr/>
        </p:nvSpPr>
        <p:spPr>
          <a:xfrm>
            <a:off x="10860497" y="4585651"/>
            <a:ext cx="118390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energy efficient.</a:t>
            </a:r>
          </a:p>
        </p:txBody>
      </p:sp>
    </p:spTree>
    <p:extLst>
      <p:ext uri="{BB962C8B-B14F-4D97-AF65-F5344CB8AC3E}">
        <p14:creationId xmlns:p14="http://schemas.microsoft.com/office/powerpoint/2010/main" val="2617179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 animBg="1"/>
      <p:bldP spid="32" grpId="0" animBg="1"/>
      <p:bldP spid="33" grpId="0" animBg="1"/>
      <p:bldP spid="102" grpId="0" animBg="1"/>
      <p:bldP spid="111" grpId="0" animBg="1"/>
      <p:bldP spid="116" grpId="0"/>
      <p:bldP spid="117" grpId="0" animBg="1"/>
      <p:bldP spid="118" grpId="0" animBg="1"/>
      <p:bldP spid="131" grpId="0" animBg="1"/>
      <p:bldP spid="132" grpId="0" animBg="1"/>
      <p:bldP spid="132" grpId="1" animBg="1"/>
      <p:bldP spid="133" grpId="0" animBg="1"/>
      <p:bldP spid="133" grpId="1" animBg="1"/>
      <p:bldP spid="9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52D3BE5-DB8A-4B3C-9136-8A35B2DCE6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65" t="5022" r="6505"/>
          <a:stretch/>
        </p:blipFill>
        <p:spPr>
          <a:xfrm>
            <a:off x="7542017" y="3094418"/>
            <a:ext cx="4539924" cy="3330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A7E70-4B52-4BE8-9CB7-5A61803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9" y="645382"/>
            <a:ext cx="10978092" cy="514350"/>
          </a:xfrm>
        </p:spPr>
        <p:txBody>
          <a:bodyPr/>
          <a:lstStyle/>
          <a:p>
            <a:r>
              <a:rPr lang="en-US"/>
              <a:t>Channel Modeling: Radar Path Loss Realization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455FCF3-1D0F-4BA1-9681-6654CB9BC0A7}"/>
              </a:ext>
            </a:extLst>
          </p:cNvPr>
          <p:cNvGrpSpPr/>
          <p:nvPr/>
        </p:nvGrpSpPr>
        <p:grpSpPr>
          <a:xfrm>
            <a:off x="260057" y="2919905"/>
            <a:ext cx="5606711" cy="3653631"/>
            <a:chOff x="438279" y="3081230"/>
            <a:chExt cx="5606711" cy="3653631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35A9C1F7-0C45-82EE-7635-083493D71C2A}"/>
                </a:ext>
              </a:extLst>
            </p:cNvPr>
            <p:cNvSpPr/>
            <p:nvPr/>
          </p:nvSpPr>
          <p:spPr>
            <a:xfrm>
              <a:off x="438279" y="3081230"/>
              <a:ext cx="5045199" cy="3488341"/>
            </a:xfrm>
            <a:custGeom>
              <a:avLst/>
              <a:gdLst>
                <a:gd name="connsiteX0" fmla="*/ 0 w 5045199"/>
                <a:gd name="connsiteY0" fmla="*/ 0 h 3488341"/>
                <a:gd name="connsiteX1" fmla="*/ 5045200 w 5045199"/>
                <a:gd name="connsiteY1" fmla="*/ 0 h 3488341"/>
                <a:gd name="connsiteX2" fmla="*/ 5045200 w 5045199"/>
                <a:gd name="connsiteY2" fmla="*/ 3488342 h 3488341"/>
                <a:gd name="connsiteX3" fmla="*/ 0 w 5045199"/>
                <a:gd name="connsiteY3" fmla="*/ 3488342 h 348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5199" h="3488341">
                  <a:moveTo>
                    <a:pt x="0" y="0"/>
                  </a:moveTo>
                  <a:lnTo>
                    <a:pt x="5045200" y="0"/>
                  </a:lnTo>
                  <a:lnTo>
                    <a:pt x="5045200" y="3488342"/>
                  </a:lnTo>
                  <a:lnTo>
                    <a:pt x="0" y="3488342"/>
                  </a:lnTo>
                  <a:close/>
                </a:path>
              </a:pathLst>
            </a:custGeom>
            <a:solidFill>
              <a:srgbClr val="FFFFFF"/>
            </a:solidFill>
            <a:ln w="5398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EBAE80D5-59E1-8681-0286-AECAA8C7B965}"/>
                </a:ext>
              </a:extLst>
            </p:cNvPr>
            <p:cNvGrpSpPr/>
            <p:nvPr/>
          </p:nvGrpSpPr>
          <p:grpSpPr>
            <a:xfrm>
              <a:off x="438279" y="3081230"/>
              <a:ext cx="5606711" cy="3653631"/>
              <a:chOff x="438279" y="3081230"/>
              <a:chExt cx="5606711" cy="3653631"/>
            </a:xfrm>
            <a:solidFill>
              <a:srgbClr val="FFFFFF"/>
            </a:solidFill>
          </p:grpSpPr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7A202DF5-58CA-179A-1217-206DA394AA19}"/>
                  </a:ext>
                </a:extLst>
              </p:cNvPr>
              <p:cNvSpPr/>
              <p:nvPr/>
            </p:nvSpPr>
            <p:spPr>
              <a:xfrm>
                <a:off x="438279" y="3081230"/>
                <a:ext cx="5045199" cy="3488341"/>
              </a:xfrm>
              <a:custGeom>
                <a:avLst/>
                <a:gdLst>
                  <a:gd name="connsiteX0" fmla="*/ 0 w 5045199"/>
                  <a:gd name="connsiteY0" fmla="*/ 0 h 3488341"/>
                  <a:gd name="connsiteX1" fmla="*/ 5045200 w 5045199"/>
                  <a:gd name="connsiteY1" fmla="*/ 0 h 3488341"/>
                  <a:gd name="connsiteX2" fmla="*/ 5045200 w 5045199"/>
                  <a:gd name="connsiteY2" fmla="*/ 3488342 h 3488341"/>
                  <a:gd name="connsiteX3" fmla="*/ 0 w 5045199"/>
                  <a:gd name="connsiteY3" fmla="*/ 3488342 h 3488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5199" h="3488341">
                    <a:moveTo>
                      <a:pt x="0" y="0"/>
                    </a:moveTo>
                    <a:lnTo>
                      <a:pt x="5045200" y="0"/>
                    </a:lnTo>
                    <a:lnTo>
                      <a:pt x="5045200" y="3488342"/>
                    </a:lnTo>
                    <a:lnTo>
                      <a:pt x="0" y="3488342"/>
                    </a:lnTo>
                    <a:close/>
                  </a:path>
                </a:pathLst>
              </a:custGeom>
              <a:solidFill>
                <a:srgbClr val="FFFFFF"/>
              </a:solidFill>
              <a:ln w="5398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D442FEBA-95F3-5C76-8562-F0C7659112B3}"/>
                  </a:ext>
                </a:extLst>
              </p:cNvPr>
              <p:cNvSpPr/>
              <p:nvPr/>
            </p:nvSpPr>
            <p:spPr>
              <a:xfrm>
                <a:off x="1092953" y="3341471"/>
                <a:ext cx="3910029" cy="2846043"/>
              </a:xfrm>
              <a:custGeom>
                <a:avLst/>
                <a:gdLst>
                  <a:gd name="connsiteX0" fmla="*/ 0 w 3910029"/>
                  <a:gd name="connsiteY0" fmla="*/ 2846044 h 2846043"/>
                  <a:gd name="connsiteX1" fmla="*/ 3910030 w 3910029"/>
                  <a:gd name="connsiteY1" fmla="*/ 2846044 h 2846043"/>
                  <a:gd name="connsiteX2" fmla="*/ 3910030 w 3910029"/>
                  <a:gd name="connsiteY2" fmla="*/ 0 h 2846043"/>
                  <a:gd name="connsiteX3" fmla="*/ 0 w 3910029"/>
                  <a:gd name="connsiteY3" fmla="*/ 0 h 284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029" h="2846043">
                    <a:moveTo>
                      <a:pt x="0" y="2846044"/>
                    </a:moveTo>
                    <a:lnTo>
                      <a:pt x="3910030" y="2846044"/>
                    </a:lnTo>
                    <a:lnTo>
                      <a:pt x="39100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5398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</p:grpSp>
        <p:grpSp>
          <p:nvGrpSpPr>
            <p:cNvPr id="14" name="Graphic 3">
              <a:extLst>
                <a:ext uri="{FF2B5EF4-FFF2-40B4-BE49-F238E27FC236}">
                  <a16:creationId xmlns:a16="http://schemas.microsoft.com/office/drawing/2014/main" id="{929DFFA9-E094-5BE8-544D-5EA458C4C83B}"/>
                </a:ext>
              </a:extLst>
            </p:cNvPr>
            <p:cNvGrpSpPr/>
            <p:nvPr/>
          </p:nvGrpSpPr>
          <p:grpSpPr>
            <a:xfrm>
              <a:off x="1092953" y="3341471"/>
              <a:ext cx="4345200" cy="2980898"/>
              <a:chOff x="1092953" y="3341471"/>
              <a:chExt cx="4345200" cy="2980898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1EE4A0FF-6723-9E82-AD56-519EA4C36D6A}"/>
                  </a:ext>
                </a:extLst>
              </p:cNvPr>
              <p:cNvSpPr/>
              <p:nvPr/>
            </p:nvSpPr>
            <p:spPr>
              <a:xfrm>
                <a:off x="1092953" y="6187515"/>
                <a:ext cx="3910029" cy="5537"/>
              </a:xfrm>
              <a:custGeom>
                <a:avLst/>
                <a:gdLst>
                  <a:gd name="connsiteX0" fmla="*/ 0 w 3910029"/>
                  <a:gd name="connsiteY0" fmla="*/ 0 h 5537"/>
                  <a:gd name="connsiteX1" fmla="*/ 3910030 w 3910029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29" h="5537">
                    <a:moveTo>
                      <a:pt x="0" y="0"/>
                    </a:moveTo>
                    <a:lnTo>
                      <a:pt x="391003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29C4D47A-9010-7E8F-4111-F6212D47C3E8}"/>
                  </a:ext>
                </a:extLst>
              </p:cNvPr>
              <p:cNvSpPr/>
              <p:nvPr/>
            </p:nvSpPr>
            <p:spPr>
              <a:xfrm>
                <a:off x="1092953" y="3341471"/>
                <a:ext cx="3910029" cy="5537"/>
              </a:xfrm>
              <a:custGeom>
                <a:avLst/>
                <a:gdLst>
                  <a:gd name="connsiteX0" fmla="*/ 0 w 3910029"/>
                  <a:gd name="connsiteY0" fmla="*/ 0 h 5537"/>
                  <a:gd name="connsiteX1" fmla="*/ 3910030 w 3910029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29" h="5537">
                    <a:moveTo>
                      <a:pt x="0" y="0"/>
                    </a:moveTo>
                    <a:lnTo>
                      <a:pt x="391003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AE9BE052-7F2D-8AD3-B7F5-2A6B33F45ABE}"/>
                  </a:ext>
                </a:extLst>
              </p:cNvPr>
              <p:cNvSpPr/>
              <p:nvPr/>
            </p:nvSpPr>
            <p:spPr>
              <a:xfrm>
                <a:off x="1092953" y="6151468"/>
                <a:ext cx="6006" cy="36046"/>
              </a:xfrm>
              <a:custGeom>
                <a:avLst/>
                <a:gdLst>
                  <a:gd name="connsiteX0" fmla="*/ 0 w 6006"/>
                  <a:gd name="connsiteY0" fmla="*/ 36046 h 36046"/>
                  <a:gd name="connsiteX1" fmla="*/ 0 w 6006"/>
                  <a:gd name="connsiteY1" fmla="*/ 0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36046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7A3FE754-0936-E496-575D-080F16B663DF}"/>
                  </a:ext>
                </a:extLst>
              </p:cNvPr>
              <p:cNvSpPr/>
              <p:nvPr/>
            </p:nvSpPr>
            <p:spPr>
              <a:xfrm>
                <a:off x="1527399" y="6151468"/>
                <a:ext cx="6006" cy="36046"/>
              </a:xfrm>
              <a:custGeom>
                <a:avLst/>
                <a:gdLst>
                  <a:gd name="connsiteX0" fmla="*/ 0 w 6006"/>
                  <a:gd name="connsiteY0" fmla="*/ 36046 h 36046"/>
                  <a:gd name="connsiteX1" fmla="*/ 0 w 6006"/>
                  <a:gd name="connsiteY1" fmla="*/ 0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36046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94F81C3C-24AB-87CE-5B70-50B32CE09229}"/>
                  </a:ext>
                </a:extLst>
              </p:cNvPr>
              <p:cNvSpPr/>
              <p:nvPr/>
            </p:nvSpPr>
            <p:spPr>
              <a:xfrm>
                <a:off x="1961851" y="6151468"/>
                <a:ext cx="6006" cy="36046"/>
              </a:xfrm>
              <a:custGeom>
                <a:avLst/>
                <a:gdLst>
                  <a:gd name="connsiteX0" fmla="*/ 0 w 6006"/>
                  <a:gd name="connsiteY0" fmla="*/ 36046 h 36046"/>
                  <a:gd name="connsiteX1" fmla="*/ 0 w 6006"/>
                  <a:gd name="connsiteY1" fmla="*/ 0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36046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A9ACA72D-32AE-E3BE-78F8-6F80C33536CB}"/>
                  </a:ext>
                </a:extLst>
              </p:cNvPr>
              <p:cNvSpPr/>
              <p:nvPr/>
            </p:nvSpPr>
            <p:spPr>
              <a:xfrm>
                <a:off x="2396297" y="6151468"/>
                <a:ext cx="6006" cy="36046"/>
              </a:xfrm>
              <a:custGeom>
                <a:avLst/>
                <a:gdLst>
                  <a:gd name="connsiteX0" fmla="*/ 0 w 6006"/>
                  <a:gd name="connsiteY0" fmla="*/ 36046 h 36046"/>
                  <a:gd name="connsiteX1" fmla="*/ 0 w 6006"/>
                  <a:gd name="connsiteY1" fmla="*/ 0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36046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6DF6C068-8321-14D5-C648-FEC5C1620C93}"/>
                  </a:ext>
                </a:extLst>
              </p:cNvPr>
              <p:cNvSpPr/>
              <p:nvPr/>
            </p:nvSpPr>
            <p:spPr>
              <a:xfrm>
                <a:off x="2830742" y="6151468"/>
                <a:ext cx="6006" cy="36046"/>
              </a:xfrm>
              <a:custGeom>
                <a:avLst/>
                <a:gdLst>
                  <a:gd name="connsiteX0" fmla="*/ 0 w 6006"/>
                  <a:gd name="connsiteY0" fmla="*/ 36046 h 36046"/>
                  <a:gd name="connsiteX1" fmla="*/ 0 w 6006"/>
                  <a:gd name="connsiteY1" fmla="*/ 0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36046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A3225D7A-B567-BEE6-C155-F33EC5F0C0CE}"/>
                  </a:ext>
                </a:extLst>
              </p:cNvPr>
              <p:cNvSpPr/>
              <p:nvPr/>
            </p:nvSpPr>
            <p:spPr>
              <a:xfrm>
                <a:off x="3265194" y="6151468"/>
                <a:ext cx="6006" cy="36046"/>
              </a:xfrm>
              <a:custGeom>
                <a:avLst/>
                <a:gdLst>
                  <a:gd name="connsiteX0" fmla="*/ 0 w 6006"/>
                  <a:gd name="connsiteY0" fmla="*/ 36046 h 36046"/>
                  <a:gd name="connsiteX1" fmla="*/ 0 w 6006"/>
                  <a:gd name="connsiteY1" fmla="*/ 0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36046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DA244369-2E7D-386C-47BD-63AFFB041103}"/>
                  </a:ext>
                </a:extLst>
              </p:cNvPr>
              <p:cNvSpPr/>
              <p:nvPr/>
            </p:nvSpPr>
            <p:spPr>
              <a:xfrm>
                <a:off x="3699640" y="6151468"/>
                <a:ext cx="6006" cy="36046"/>
              </a:xfrm>
              <a:custGeom>
                <a:avLst/>
                <a:gdLst>
                  <a:gd name="connsiteX0" fmla="*/ 0 w 6006"/>
                  <a:gd name="connsiteY0" fmla="*/ 36046 h 36046"/>
                  <a:gd name="connsiteX1" fmla="*/ 0 w 6006"/>
                  <a:gd name="connsiteY1" fmla="*/ 0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36046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63322BE6-97C6-53F7-26B6-0F2C67F495C8}"/>
                  </a:ext>
                </a:extLst>
              </p:cNvPr>
              <p:cNvSpPr/>
              <p:nvPr/>
            </p:nvSpPr>
            <p:spPr>
              <a:xfrm>
                <a:off x="4134086" y="6151468"/>
                <a:ext cx="6006" cy="36046"/>
              </a:xfrm>
              <a:custGeom>
                <a:avLst/>
                <a:gdLst>
                  <a:gd name="connsiteX0" fmla="*/ 0 w 6006"/>
                  <a:gd name="connsiteY0" fmla="*/ 36046 h 36046"/>
                  <a:gd name="connsiteX1" fmla="*/ 0 w 6006"/>
                  <a:gd name="connsiteY1" fmla="*/ 0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36046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C1299B43-05CD-DC65-8F92-73E2FF437DE3}"/>
                  </a:ext>
                </a:extLst>
              </p:cNvPr>
              <p:cNvSpPr/>
              <p:nvPr/>
            </p:nvSpPr>
            <p:spPr>
              <a:xfrm>
                <a:off x="4568537" y="6151468"/>
                <a:ext cx="6006" cy="36046"/>
              </a:xfrm>
              <a:custGeom>
                <a:avLst/>
                <a:gdLst>
                  <a:gd name="connsiteX0" fmla="*/ 0 w 6006"/>
                  <a:gd name="connsiteY0" fmla="*/ 36046 h 36046"/>
                  <a:gd name="connsiteX1" fmla="*/ 0 w 6006"/>
                  <a:gd name="connsiteY1" fmla="*/ 0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36046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733DCE7-286E-B43B-8CB0-DC6D1D54E140}"/>
                  </a:ext>
                </a:extLst>
              </p:cNvPr>
              <p:cNvSpPr/>
              <p:nvPr/>
            </p:nvSpPr>
            <p:spPr>
              <a:xfrm>
                <a:off x="5002983" y="6151468"/>
                <a:ext cx="6006" cy="36046"/>
              </a:xfrm>
              <a:custGeom>
                <a:avLst/>
                <a:gdLst>
                  <a:gd name="connsiteX0" fmla="*/ 0 w 6006"/>
                  <a:gd name="connsiteY0" fmla="*/ 36046 h 36046"/>
                  <a:gd name="connsiteX1" fmla="*/ 0 w 6006"/>
                  <a:gd name="connsiteY1" fmla="*/ 0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36046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A31E7E58-A4BD-D2DC-0277-E2F28BE7A0DE}"/>
                  </a:ext>
                </a:extLst>
              </p:cNvPr>
              <p:cNvSpPr/>
              <p:nvPr/>
            </p:nvSpPr>
            <p:spPr>
              <a:xfrm>
                <a:off x="1092953" y="3341471"/>
                <a:ext cx="6006" cy="36046"/>
              </a:xfrm>
              <a:custGeom>
                <a:avLst/>
                <a:gdLst>
                  <a:gd name="connsiteX0" fmla="*/ 0 w 6006"/>
                  <a:gd name="connsiteY0" fmla="*/ 0 h 36046"/>
                  <a:gd name="connsiteX1" fmla="*/ 0 w 6006"/>
                  <a:gd name="connsiteY1" fmla="*/ 36046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0"/>
                    </a:moveTo>
                    <a:lnTo>
                      <a:pt x="0" y="36046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6999E509-0EAC-1438-FD22-932129E5F01A}"/>
                  </a:ext>
                </a:extLst>
              </p:cNvPr>
              <p:cNvSpPr/>
              <p:nvPr/>
            </p:nvSpPr>
            <p:spPr>
              <a:xfrm>
                <a:off x="1527399" y="3341471"/>
                <a:ext cx="6006" cy="36046"/>
              </a:xfrm>
              <a:custGeom>
                <a:avLst/>
                <a:gdLst>
                  <a:gd name="connsiteX0" fmla="*/ 0 w 6006"/>
                  <a:gd name="connsiteY0" fmla="*/ 0 h 36046"/>
                  <a:gd name="connsiteX1" fmla="*/ 0 w 6006"/>
                  <a:gd name="connsiteY1" fmla="*/ 36046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0"/>
                    </a:moveTo>
                    <a:lnTo>
                      <a:pt x="0" y="36046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B5AB05D0-458F-D8A3-C506-3BB0DCD6D39E}"/>
                  </a:ext>
                </a:extLst>
              </p:cNvPr>
              <p:cNvSpPr/>
              <p:nvPr/>
            </p:nvSpPr>
            <p:spPr>
              <a:xfrm>
                <a:off x="1961851" y="3341471"/>
                <a:ext cx="6006" cy="36046"/>
              </a:xfrm>
              <a:custGeom>
                <a:avLst/>
                <a:gdLst>
                  <a:gd name="connsiteX0" fmla="*/ 0 w 6006"/>
                  <a:gd name="connsiteY0" fmla="*/ 0 h 36046"/>
                  <a:gd name="connsiteX1" fmla="*/ 0 w 6006"/>
                  <a:gd name="connsiteY1" fmla="*/ 36046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0"/>
                    </a:moveTo>
                    <a:lnTo>
                      <a:pt x="0" y="36046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8F76354F-D365-46D8-8D63-E64B0F62F18A}"/>
                  </a:ext>
                </a:extLst>
              </p:cNvPr>
              <p:cNvSpPr/>
              <p:nvPr/>
            </p:nvSpPr>
            <p:spPr>
              <a:xfrm>
                <a:off x="2396297" y="3341471"/>
                <a:ext cx="6006" cy="36046"/>
              </a:xfrm>
              <a:custGeom>
                <a:avLst/>
                <a:gdLst>
                  <a:gd name="connsiteX0" fmla="*/ 0 w 6006"/>
                  <a:gd name="connsiteY0" fmla="*/ 0 h 36046"/>
                  <a:gd name="connsiteX1" fmla="*/ 0 w 6006"/>
                  <a:gd name="connsiteY1" fmla="*/ 36046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0"/>
                    </a:moveTo>
                    <a:lnTo>
                      <a:pt x="0" y="36046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C7C9231B-DD35-B23B-DD15-6303D656847E}"/>
                  </a:ext>
                </a:extLst>
              </p:cNvPr>
              <p:cNvSpPr/>
              <p:nvPr/>
            </p:nvSpPr>
            <p:spPr>
              <a:xfrm>
                <a:off x="2830742" y="3341471"/>
                <a:ext cx="6006" cy="36046"/>
              </a:xfrm>
              <a:custGeom>
                <a:avLst/>
                <a:gdLst>
                  <a:gd name="connsiteX0" fmla="*/ 0 w 6006"/>
                  <a:gd name="connsiteY0" fmla="*/ 0 h 36046"/>
                  <a:gd name="connsiteX1" fmla="*/ 0 w 6006"/>
                  <a:gd name="connsiteY1" fmla="*/ 36046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0"/>
                    </a:moveTo>
                    <a:lnTo>
                      <a:pt x="0" y="36046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B5A50626-4304-A8DD-5DE6-19AED88BAEC9}"/>
                  </a:ext>
                </a:extLst>
              </p:cNvPr>
              <p:cNvSpPr/>
              <p:nvPr/>
            </p:nvSpPr>
            <p:spPr>
              <a:xfrm>
                <a:off x="3265194" y="3341471"/>
                <a:ext cx="6006" cy="36046"/>
              </a:xfrm>
              <a:custGeom>
                <a:avLst/>
                <a:gdLst>
                  <a:gd name="connsiteX0" fmla="*/ 0 w 6006"/>
                  <a:gd name="connsiteY0" fmla="*/ 0 h 36046"/>
                  <a:gd name="connsiteX1" fmla="*/ 0 w 6006"/>
                  <a:gd name="connsiteY1" fmla="*/ 36046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0"/>
                    </a:moveTo>
                    <a:lnTo>
                      <a:pt x="0" y="36046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208405E0-5E0B-EB2E-330D-DCA001D367D4}"/>
                  </a:ext>
                </a:extLst>
              </p:cNvPr>
              <p:cNvSpPr/>
              <p:nvPr/>
            </p:nvSpPr>
            <p:spPr>
              <a:xfrm>
                <a:off x="3699640" y="3341471"/>
                <a:ext cx="6006" cy="36046"/>
              </a:xfrm>
              <a:custGeom>
                <a:avLst/>
                <a:gdLst>
                  <a:gd name="connsiteX0" fmla="*/ 0 w 6006"/>
                  <a:gd name="connsiteY0" fmla="*/ 0 h 36046"/>
                  <a:gd name="connsiteX1" fmla="*/ 0 w 6006"/>
                  <a:gd name="connsiteY1" fmla="*/ 36046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0"/>
                    </a:moveTo>
                    <a:lnTo>
                      <a:pt x="0" y="36046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59B9198B-BF24-7E43-3BE2-3902B2FB4364}"/>
                  </a:ext>
                </a:extLst>
              </p:cNvPr>
              <p:cNvSpPr/>
              <p:nvPr/>
            </p:nvSpPr>
            <p:spPr>
              <a:xfrm>
                <a:off x="4134086" y="3341471"/>
                <a:ext cx="6006" cy="36046"/>
              </a:xfrm>
              <a:custGeom>
                <a:avLst/>
                <a:gdLst>
                  <a:gd name="connsiteX0" fmla="*/ 0 w 6006"/>
                  <a:gd name="connsiteY0" fmla="*/ 0 h 36046"/>
                  <a:gd name="connsiteX1" fmla="*/ 0 w 6006"/>
                  <a:gd name="connsiteY1" fmla="*/ 36046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0"/>
                    </a:moveTo>
                    <a:lnTo>
                      <a:pt x="0" y="36046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9ED41AE5-1FE2-44E9-ED1A-05FA3F9166C8}"/>
                  </a:ext>
                </a:extLst>
              </p:cNvPr>
              <p:cNvSpPr/>
              <p:nvPr/>
            </p:nvSpPr>
            <p:spPr>
              <a:xfrm>
                <a:off x="4568537" y="3341471"/>
                <a:ext cx="6006" cy="36046"/>
              </a:xfrm>
              <a:custGeom>
                <a:avLst/>
                <a:gdLst>
                  <a:gd name="connsiteX0" fmla="*/ 0 w 6006"/>
                  <a:gd name="connsiteY0" fmla="*/ 0 h 36046"/>
                  <a:gd name="connsiteX1" fmla="*/ 0 w 6006"/>
                  <a:gd name="connsiteY1" fmla="*/ 36046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0"/>
                    </a:moveTo>
                    <a:lnTo>
                      <a:pt x="0" y="36046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CEAB97AC-2943-75D0-F70E-E5B5774C19F7}"/>
                  </a:ext>
                </a:extLst>
              </p:cNvPr>
              <p:cNvSpPr/>
              <p:nvPr/>
            </p:nvSpPr>
            <p:spPr>
              <a:xfrm>
                <a:off x="5002983" y="3341471"/>
                <a:ext cx="6006" cy="36046"/>
              </a:xfrm>
              <a:custGeom>
                <a:avLst/>
                <a:gdLst>
                  <a:gd name="connsiteX0" fmla="*/ 0 w 6006"/>
                  <a:gd name="connsiteY0" fmla="*/ 0 h 36046"/>
                  <a:gd name="connsiteX1" fmla="*/ 0 w 6006"/>
                  <a:gd name="connsiteY1" fmla="*/ 36046 h 3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36046">
                    <a:moveTo>
                      <a:pt x="0" y="0"/>
                    </a:moveTo>
                    <a:lnTo>
                      <a:pt x="0" y="36046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17872E5-3429-56F3-21AF-EE310059AB9C}"/>
                </a:ext>
              </a:extLst>
            </p:cNvPr>
            <p:cNvSpPr txBox="1"/>
            <p:nvPr/>
          </p:nvSpPr>
          <p:spPr>
            <a:xfrm>
              <a:off x="932442" y="6202702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10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EE8A2E0C-8303-B8C0-4F13-B38DA06B6E7B}"/>
                </a:ext>
              </a:extLst>
            </p:cNvPr>
            <p:cNvSpPr txBox="1"/>
            <p:nvPr/>
          </p:nvSpPr>
          <p:spPr>
            <a:xfrm>
              <a:off x="1366888" y="6202702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20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8EC88622-656C-715B-07E4-987CCDB218F4}"/>
                </a:ext>
              </a:extLst>
            </p:cNvPr>
            <p:cNvSpPr txBox="1"/>
            <p:nvPr/>
          </p:nvSpPr>
          <p:spPr>
            <a:xfrm>
              <a:off x="1801340" y="6202702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30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7D229000-B17F-F4A4-BB1E-EBC5F2F20A56}"/>
                </a:ext>
              </a:extLst>
            </p:cNvPr>
            <p:cNvSpPr txBox="1"/>
            <p:nvPr/>
          </p:nvSpPr>
          <p:spPr>
            <a:xfrm>
              <a:off x="2235785" y="6202702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40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5D548BD8-3F0F-8CF1-2670-55069717D0CE}"/>
                </a:ext>
              </a:extLst>
            </p:cNvPr>
            <p:cNvSpPr txBox="1"/>
            <p:nvPr/>
          </p:nvSpPr>
          <p:spPr>
            <a:xfrm>
              <a:off x="2670231" y="6202702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50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F4CF41BB-09B1-BE07-5B16-F2E9D5F86A6A}"/>
                </a:ext>
              </a:extLst>
            </p:cNvPr>
            <p:cNvSpPr txBox="1"/>
            <p:nvPr/>
          </p:nvSpPr>
          <p:spPr>
            <a:xfrm>
              <a:off x="3104683" y="6202702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60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A7042069-CCC7-AB55-6454-0C58B9A0BCDA}"/>
                </a:ext>
              </a:extLst>
            </p:cNvPr>
            <p:cNvSpPr txBox="1"/>
            <p:nvPr/>
          </p:nvSpPr>
          <p:spPr>
            <a:xfrm>
              <a:off x="3539129" y="6202702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70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491EE621-E68B-FC03-32E2-A61EFF266DB0}"/>
                </a:ext>
              </a:extLst>
            </p:cNvPr>
            <p:cNvSpPr txBox="1"/>
            <p:nvPr/>
          </p:nvSpPr>
          <p:spPr>
            <a:xfrm>
              <a:off x="3973574" y="6202702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80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FEF8F368-1A64-33CE-2EA6-1322F4911ED0}"/>
                </a:ext>
              </a:extLst>
            </p:cNvPr>
            <p:cNvSpPr txBox="1"/>
            <p:nvPr/>
          </p:nvSpPr>
          <p:spPr>
            <a:xfrm>
              <a:off x="4408026" y="6202702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90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20DB96DE-7601-BDD8-26E0-1AA6EFB3E008}"/>
                </a:ext>
              </a:extLst>
            </p:cNvPr>
            <p:cNvSpPr txBox="1"/>
            <p:nvPr/>
          </p:nvSpPr>
          <p:spPr>
            <a:xfrm>
              <a:off x="4809438" y="6202702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100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479B9E0E-1EBA-BD7E-C2F2-3B27E1FEE16F}"/>
                </a:ext>
              </a:extLst>
            </p:cNvPr>
            <p:cNvSpPr txBox="1"/>
            <p:nvPr/>
          </p:nvSpPr>
          <p:spPr>
            <a:xfrm>
              <a:off x="2391946" y="6357740"/>
              <a:ext cx="13821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Distance Tx-Rx [m]</a:t>
              </a:r>
            </a:p>
          </p:txBody>
        </p:sp>
        <p:grpSp>
          <p:nvGrpSpPr>
            <p:cNvPr id="61" name="Graphic 3">
              <a:extLst>
                <a:ext uri="{FF2B5EF4-FFF2-40B4-BE49-F238E27FC236}">
                  <a16:creationId xmlns:a16="http://schemas.microsoft.com/office/drawing/2014/main" id="{B86E99D5-17D4-A71C-5D4C-54BD3C5C8016}"/>
                </a:ext>
              </a:extLst>
            </p:cNvPr>
            <p:cNvGrpSpPr/>
            <p:nvPr/>
          </p:nvGrpSpPr>
          <p:grpSpPr>
            <a:xfrm>
              <a:off x="1092953" y="3341471"/>
              <a:ext cx="4345200" cy="2980898"/>
              <a:chOff x="1092953" y="3341471"/>
              <a:chExt cx="4345200" cy="2980898"/>
            </a:xfrm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D80C1228-2F89-0174-E76F-108868C35ED6}"/>
                  </a:ext>
                </a:extLst>
              </p:cNvPr>
              <p:cNvSpPr/>
              <p:nvPr/>
            </p:nvSpPr>
            <p:spPr>
              <a:xfrm>
                <a:off x="1092953" y="3341471"/>
                <a:ext cx="6006" cy="2846043"/>
              </a:xfrm>
              <a:custGeom>
                <a:avLst/>
                <a:gdLst>
                  <a:gd name="connsiteX0" fmla="*/ 0 w 6006"/>
                  <a:gd name="connsiteY0" fmla="*/ 2846044 h 2846043"/>
                  <a:gd name="connsiteX1" fmla="*/ 0 w 6006"/>
                  <a:gd name="connsiteY1" fmla="*/ 0 h 284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2846043">
                    <a:moveTo>
                      <a:pt x="0" y="2846044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D6CE3733-6E87-E90B-2B36-7AA19C9687C3}"/>
                  </a:ext>
                </a:extLst>
              </p:cNvPr>
              <p:cNvSpPr/>
              <p:nvPr/>
            </p:nvSpPr>
            <p:spPr>
              <a:xfrm>
                <a:off x="5002983" y="3341471"/>
                <a:ext cx="6006" cy="2846043"/>
              </a:xfrm>
              <a:custGeom>
                <a:avLst/>
                <a:gdLst>
                  <a:gd name="connsiteX0" fmla="*/ 0 w 6006"/>
                  <a:gd name="connsiteY0" fmla="*/ 2846044 h 2846043"/>
                  <a:gd name="connsiteX1" fmla="*/ 0 w 6006"/>
                  <a:gd name="connsiteY1" fmla="*/ 0 h 284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6" h="2846043">
                    <a:moveTo>
                      <a:pt x="0" y="2846044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5ABAC810-156C-600B-F4A5-3A49D528ACFD}"/>
                  </a:ext>
                </a:extLst>
              </p:cNvPr>
              <p:cNvSpPr/>
              <p:nvPr/>
            </p:nvSpPr>
            <p:spPr>
              <a:xfrm>
                <a:off x="1092953" y="6187515"/>
                <a:ext cx="39100" cy="5537"/>
              </a:xfrm>
              <a:custGeom>
                <a:avLst/>
                <a:gdLst>
                  <a:gd name="connsiteX0" fmla="*/ 0 w 39100"/>
                  <a:gd name="connsiteY0" fmla="*/ 0 h 5537"/>
                  <a:gd name="connsiteX1" fmla="*/ 3910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0" y="0"/>
                    </a:moveTo>
                    <a:lnTo>
                      <a:pt x="3910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B4164939-7510-6DE3-0EEF-AF25BB3E65EA}"/>
                  </a:ext>
                </a:extLst>
              </p:cNvPr>
              <p:cNvSpPr/>
              <p:nvPr/>
            </p:nvSpPr>
            <p:spPr>
              <a:xfrm>
                <a:off x="1092953" y="5831759"/>
                <a:ext cx="39100" cy="5537"/>
              </a:xfrm>
              <a:custGeom>
                <a:avLst/>
                <a:gdLst>
                  <a:gd name="connsiteX0" fmla="*/ 0 w 39100"/>
                  <a:gd name="connsiteY0" fmla="*/ 0 h 5537"/>
                  <a:gd name="connsiteX1" fmla="*/ 3910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0" y="0"/>
                    </a:moveTo>
                    <a:lnTo>
                      <a:pt x="3910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0FB65643-260D-3810-441A-9D29F9CE9D13}"/>
                  </a:ext>
                </a:extLst>
              </p:cNvPr>
              <p:cNvSpPr/>
              <p:nvPr/>
            </p:nvSpPr>
            <p:spPr>
              <a:xfrm>
                <a:off x="1092953" y="5476004"/>
                <a:ext cx="39100" cy="5537"/>
              </a:xfrm>
              <a:custGeom>
                <a:avLst/>
                <a:gdLst>
                  <a:gd name="connsiteX0" fmla="*/ 0 w 39100"/>
                  <a:gd name="connsiteY0" fmla="*/ 0 h 5537"/>
                  <a:gd name="connsiteX1" fmla="*/ 3910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0" y="0"/>
                    </a:moveTo>
                    <a:lnTo>
                      <a:pt x="3910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6B3AAE3F-9157-6F0E-8298-DF0910A2AD1C}"/>
                  </a:ext>
                </a:extLst>
              </p:cNvPr>
              <p:cNvSpPr/>
              <p:nvPr/>
            </p:nvSpPr>
            <p:spPr>
              <a:xfrm>
                <a:off x="1092953" y="5120248"/>
                <a:ext cx="39100" cy="5537"/>
              </a:xfrm>
              <a:custGeom>
                <a:avLst/>
                <a:gdLst>
                  <a:gd name="connsiteX0" fmla="*/ 0 w 39100"/>
                  <a:gd name="connsiteY0" fmla="*/ 0 h 5537"/>
                  <a:gd name="connsiteX1" fmla="*/ 3910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0" y="0"/>
                    </a:moveTo>
                    <a:lnTo>
                      <a:pt x="3910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997F4CB3-2A10-BAAD-3E36-ABC1F2089F7E}"/>
                  </a:ext>
                </a:extLst>
              </p:cNvPr>
              <p:cNvSpPr/>
              <p:nvPr/>
            </p:nvSpPr>
            <p:spPr>
              <a:xfrm>
                <a:off x="1092953" y="4764493"/>
                <a:ext cx="39100" cy="5537"/>
              </a:xfrm>
              <a:custGeom>
                <a:avLst/>
                <a:gdLst>
                  <a:gd name="connsiteX0" fmla="*/ 0 w 39100"/>
                  <a:gd name="connsiteY0" fmla="*/ 0 h 5537"/>
                  <a:gd name="connsiteX1" fmla="*/ 3910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0" y="0"/>
                    </a:moveTo>
                    <a:lnTo>
                      <a:pt x="3910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7D07AE76-9DCF-086E-1B4C-975D2EDBA3B1}"/>
                  </a:ext>
                </a:extLst>
              </p:cNvPr>
              <p:cNvSpPr/>
              <p:nvPr/>
            </p:nvSpPr>
            <p:spPr>
              <a:xfrm>
                <a:off x="1092953" y="4408737"/>
                <a:ext cx="39100" cy="5537"/>
              </a:xfrm>
              <a:custGeom>
                <a:avLst/>
                <a:gdLst>
                  <a:gd name="connsiteX0" fmla="*/ 0 w 39100"/>
                  <a:gd name="connsiteY0" fmla="*/ 0 h 5537"/>
                  <a:gd name="connsiteX1" fmla="*/ 3910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0" y="0"/>
                    </a:moveTo>
                    <a:lnTo>
                      <a:pt x="3910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2294B716-DD08-BA9F-C17D-1638C19401F9}"/>
                  </a:ext>
                </a:extLst>
              </p:cNvPr>
              <p:cNvSpPr/>
              <p:nvPr/>
            </p:nvSpPr>
            <p:spPr>
              <a:xfrm>
                <a:off x="1092953" y="4052982"/>
                <a:ext cx="39100" cy="5537"/>
              </a:xfrm>
              <a:custGeom>
                <a:avLst/>
                <a:gdLst>
                  <a:gd name="connsiteX0" fmla="*/ 0 w 39100"/>
                  <a:gd name="connsiteY0" fmla="*/ 0 h 5537"/>
                  <a:gd name="connsiteX1" fmla="*/ 3910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0" y="0"/>
                    </a:moveTo>
                    <a:lnTo>
                      <a:pt x="3910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9348A522-E545-F5A4-92E3-7080B298D98A}"/>
                  </a:ext>
                </a:extLst>
              </p:cNvPr>
              <p:cNvSpPr/>
              <p:nvPr/>
            </p:nvSpPr>
            <p:spPr>
              <a:xfrm>
                <a:off x="1092953" y="3697226"/>
                <a:ext cx="39100" cy="5537"/>
              </a:xfrm>
              <a:custGeom>
                <a:avLst/>
                <a:gdLst>
                  <a:gd name="connsiteX0" fmla="*/ 0 w 39100"/>
                  <a:gd name="connsiteY0" fmla="*/ 0 h 5537"/>
                  <a:gd name="connsiteX1" fmla="*/ 3910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0" y="0"/>
                    </a:moveTo>
                    <a:lnTo>
                      <a:pt x="3910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BB43625C-A90D-6BD1-EA6E-274D8C7F54F1}"/>
                  </a:ext>
                </a:extLst>
              </p:cNvPr>
              <p:cNvSpPr/>
              <p:nvPr/>
            </p:nvSpPr>
            <p:spPr>
              <a:xfrm>
                <a:off x="1092953" y="3341471"/>
                <a:ext cx="39100" cy="5537"/>
              </a:xfrm>
              <a:custGeom>
                <a:avLst/>
                <a:gdLst>
                  <a:gd name="connsiteX0" fmla="*/ 0 w 39100"/>
                  <a:gd name="connsiteY0" fmla="*/ 0 h 5537"/>
                  <a:gd name="connsiteX1" fmla="*/ 3910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0" y="0"/>
                    </a:moveTo>
                    <a:lnTo>
                      <a:pt x="3910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F70037C5-40C8-D5A7-5C93-AE90F3BE035C}"/>
                  </a:ext>
                </a:extLst>
              </p:cNvPr>
              <p:cNvSpPr/>
              <p:nvPr/>
            </p:nvSpPr>
            <p:spPr>
              <a:xfrm>
                <a:off x="4963883" y="6187515"/>
                <a:ext cx="39100" cy="5537"/>
              </a:xfrm>
              <a:custGeom>
                <a:avLst/>
                <a:gdLst>
                  <a:gd name="connsiteX0" fmla="*/ 39100 w 39100"/>
                  <a:gd name="connsiteY0" fmla="*/ 0 h 5537"/>
                  <a:gd name="connsiteX1" fmla="*/ 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39100" y="0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E38B9865-0057-395A-412D-63DF471A5CC8}"/>
                  </a:ext>
                </a:extLst>
              </p:cNvPr>
              <p:cNvSpPr/>
              <p:nvPr/>
            </p:nvSpPr>
            <p:spPr>
              <a:xfrm>
                <a:off x="4963883" y="5831759"/>
                <a:ext cx="39100" cy="5537"/>
              </a:xfrm>
              <a:custGeom>
                <a:avLst/>
                <a:gdLst>
                  <a:gd name="connsiteX0" fmla="*/ 39100 w 39100"/>
                  <a:gd name="connsiteY0" fmla="*/ 0 h 5537"/>
                  <a:gd name="connsiteX1" fmla="*/ 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39100" y="0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ABE78F60-6F22-8DB9-C150-E4A4D355EF2F}"/>
                  </a:ext>
                </a:extLst>
              </p:cNvPr>
              <p:cNvSpPr/>
              <p:nvPr/>
            </p:nvSpPr>
            <p:spPr>
              <a:xfrm>
                <a:off x="4963883" y="5476004"/>
                <a:ext cx="39100" cy="5537"/>
              </a:xfrm>
              <a:custGeom>
                <a:avLst/>
                <a:gdLst>
                  <a:gd name="connsiteX0" fmla="*/ 39100 w 39100"/>
                  <a:gd name="connsiteY0" fmla="*/ 0 h 5537"/>
                  <a:gd name="connsiteX1" fmla="*/ 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39100" y="0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79558B4F-828F-DE17-DC01-B5E8E4BDEA4A}"/>
                  </a:ext>
                </a:extLst>
              </p:cNvPr>
              <p:cNvSpPr/>
              <p:nvPr/>
            </p:nvSpPr>
            <p:spPr>
              <a:xfrm>
                <a:off x="4963883" y="5120248"/>
                <a:ext cx="39100" cy="5537"/>
              </a:xfrm>
              <a:custGeom>
                <a:avLst/>
                <a:gdLst>
                  <a:gd name="connsiteX0" fmla="*/ 39100 w 39100"/>
                  <a:gd name="connsiteY0" fmla="*/ 0 h 5537"/>
                  <a:gd name="connsiteX1" fmla="*/ 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39100" y="0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77" name="Freihandform: Form 76">
                <a:extLst>
                  <a:ext uri="{FF2B5EF4-FFF2-40B4-BE49-F238E27FC236}">
                    <a16:creationId xmlns:a16="http://schemas.microsoft.com/office/drawing/2014/main" id="{1539B9F8-77A8-3A31-0708-C5608CC0426B}"/>
                  </a:ext>
                </a:extLst>
              </p:cNvPr>
              <p:cNvSpPr/>
              <p:nvPr/>
            </p:nvSpPr>
            <p:spPr>
              <a:xfrm>
                <a:off x="4963883" y="4764493"/>
                <a:ext cx="39100" cy="5537"/>
              </a:xfrm>
              <a:custGeom>
                <a:avLst/>
                <a:gdLst>
                  <a:gd name="connsiteX0" fmla="*/ 39100 w 39100"/>
                  <a:gd name="connsiteY0" fmla="*/ 0 h 5537"/>
                  <a:gd name="connsiteX1" fmla="*/ 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39100" y="0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AD27E53B-7E77-CA89-72C6-3A44CB559134}"/>
                  </a:ext>
                </a:extLst>
              </p:cNvPr>
              <p:cNvSpPr/>
              <p:nvPr/>
            </p:nvSpPr>
            <p:spPr>
              <a:xfrm>
                <a:off x="4963883" y="4408737"/>
                <a:ext cx="39100" cy="5537"/>
              </a:xfrm>
              <a:custGeom>
                <a:avLst/>
                <a:gdLst>
                  <a:gd name="connsiteX0" fmla="*/ 39100 w 39100"/>
                  <a:gd name="connsiteY0" fmla="*/ 0 h 5537"/>
                  <a:gd name="connsiteX1" fmla="*/ 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39100" y="0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DC7848ED-A255-8D40-63F5-332CC28AD9C7}"/>
                  </a:ext>
                </a:extLst>
              </p:cNvPr>
              <p:cNvSpPr/>
              <p:nvPr/>
            </p:nvSpPr>
            <p:spPr>
              <a:xfrm>
                <a:off x="4963883" y="4052982"/>
                <a:ext cx="39100" cy="5537"/>
              </a:xfrm>
              <a:custGeom>
                <a:avLst/>
                <a:gdLst>
                  <a:gd name="connsiteX0" fmla="*/ 39100 w 39100"/>
                  <a:gd name="connsiteY0" fmla="*/ 0 h 5537"/>
                  <a:gd name="connsiteX1" fmla="*/ 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39100" y="0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AA99F650-0778-FD7B-1551-67EA9731B9A5}"/>
                  </a:ext>
                </a:extLst>
              </p:cNvPr>
              <p:cNvSpPr/>
              <p:nvPr/>
            </p:nvSpPr>
            <p:spPr>
              <a:xfrm>
                <a:off x="4963883" y="3697226"/>
                <a:ext cx="39100" cy="5537"/>
              </a:xfrm>
              <a:custGeom>
                <a:avLst/>
                <a:gdLst>
                  <a:gd name="connsiteX0" fmla="*/ 39100 w 39100"/>
                  <a:gd name="connsiteY0" fmla="*/ 0 h 5537"/>
                  <a:gd name="connsiteX1" fmla="*/ 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39100" y="0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81" name="Freihandform: Form 80">
                <a:extLst>
                  <a:ext uri="{FF2B5EF4-FFF2-40B4-BE49-F238E27FC236}">
                    <a16:creationId xmlns:a16="http://schemas.microsoft.com/office/drawing/2014/main" id="{80BC8906-FC54-42AE-BF78-AE001BB92A2C}"/>
                  </a:ext>
                </a:extLst>
              </p:cNvPr>
              <p:cNvSpPr/>
              <p:nvPr/>
            </p:nvSpPr>
            <p:spPr>
              <a:xfrm>
                <a:off x="4963883" y="3341471"/>
                <a:ext cx="39100" cy="5537"/>
              </a:xfrm>
              <a:custGeom>
                <a:avLst/>
                <a:gdLst>
                  <a:gd name="connsiteX0" fmla="*/ 39100 w 39100"/>
                  <a:gd name="connsiteY0" fmla="*/ 0 h 5537"/>
                  <a:gd name="connsiteX1" fmla="*/ 0 w 39100"/>
                  <a:gd name="connsiteY1" fmla="*/ 0 h 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00" h="5537">
                    <a:moveTo>
                      <a:pt x="39100" y="0"/>
                    </a:moveTo>
                    <a:lnTo>
                      <a:pt x="0" y="0"/>
                    </a:lnTo>
                  </a:path>
                </a:pathLst>
              </a:custGeom>
              <a:ln w="5398" cap="sq">
                <a:solidFill>
                  <a:srgbClr val="26262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</p:grp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D7EE1FB5-90CB-09C9-F951-FDE87FBBD0D6}"/>
                </a:ext>
              </a:extLst>
            </p:cNvPr>
            <p:cNvSpPr txBox="1"/>
            <p:nvPr/>
          </p:nvSpPr>
          <p:spPr>
            <a:xfrm>
              <a:off x="815321" y="6086424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80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B9FD0FF3-F0DA-57AA-D7D2-A9E1516A1423}"/>
                </a:ext>
              </a:extLst>
            </p:cNvPr>
            <p:cNvSpPr txBox="1"/>
            <p:nvPr/>
          </p:nvSpPr>
          <p:spPr>
            <a:xfrm>
              <a:off x="815321" y="573066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90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E73E55D8-9E4C-B78A-AA3F-46CB6156325F}"/>
                </a:ext>
              </a:extLst>
            </p:cNvPr>
            <p:cNvSpPr txBox="1"/>
            <p:nvPr/>
          </p:nvSpPr>
          <p:spPr>
            <a:xfrm>
              <a:off x="749253" y="5374913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100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F25ABB7D-9817-6748-249A-DA2C2B72137F}"/>
                </a:ext>
              </a:extLst>
            </p:cNvPr>
            <p:cNvSpPr txBox="1"/>
            <p:nvPr/>
          </p:nvSpPr>
          <p:spPr>
            <a:xfrm>
              <a:off x="749253" y="5019158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110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0EA087FA-3E8C-254C-5B39-3BA803DEEF42}"/>
                </a:ext>
              </a:extLst>
            </p:cNvPr>
            <p:cNvSpPr txBox="1"/>
            <p:nvPr/>
          </p:nvSpPr>
          <p:spPr>
            <a:xfrm>
              <a:off x="749253" y="4663402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120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67541B16-A73E-2F25-471D-3C5CBD89F82D}"/>
                </a:ext>
              </a:extLst>
            </p:cNvPr>
            <p:cNvSpPr txBox="1"/>
            <p:nvPr/>
          </p:nvSpPr>
          <p:spPr>
            <a:xfrm>
              <a:off x="749253" y="4307647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130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04E5542A-28A1-F86E-4058-8EBBD18D925E}"/>
                </a:ext>
              </a:extLst>
            </p:cNvPr>
            <p:cNvSpPr txBox="1"/>
            <p:nvPr/>
          </p:nvSpPr>
          <p:spPr>
            <a:xfrm>
              <a:off x="749253" y="3951891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140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BA120425-0CB7-334F-253F-218955033C43}"/>
                </a:ext>
              </a:extLst>
            </p:cNvPr>
            <p:cNvSpPr txBox="1"/>
            <p:nvPr/>
          </p:nvSpPr>
          <p:spPr>
            <a:xfrm>
              <a:off x="749253" y="3596136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150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D9609310-9ED8-5633-FE15-808B93ADC75D}"/>
                </a:ext>
              </a:extLst>
            </p:cNvPr>
            <p:cNvSpPr txBox="1"/>
            <p:nvPr/>
          </p:nvSpPr>
          <p:spPr>
            <a:xfrm>
              <a:off x="749253" y="3240380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160</a:t>
              </a:r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CF0361FC-C14E-4C62-20BD-9E1618C15FD3}"/>
                </a:ext>
              </a:extLst>
            </p:cNvPr>
            <p:cNvSpPr txBox="1"/>
            <p:nvPr/>
          </p:nvSpPr>
          <p:spPr>
            <a:xfrm rot="16200000">
              <a:off x="179588" y="4639224"/>
              <a:ext cx="10999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spc="0" baseline="0" dirty="0">
                  <a:ln/>
                  <a:solidFill>
                    <a:srgbClr val="262626"/>
                  </a:solidFill>
                  <a:latin typeface="Arial"/>
                  <a:cs typeface="Arial"/>
                  <a:sym typeface="Arial"/>
                  <a:rtl val="0"/>
                </a:rPr>
                <a:t>Path Loss [dB]</a:t>
              </a:r>
            </a:p>
          </p:txBody>
        </p:sp>
        <p:grpSp>
          <p:nvGrpSpPr>
            <p:cNvPr id="92" name="Graphic 3">
              <a:extLst>
                <a:ext uri="{FF2B5EF4-FFF2-40B4-BE49-F238E27FC236}">
                  <a16:creationId xmlns:a16="http://schemas.microsoft.com/office/drawing/2014/main" id="{49AF9A2F-7E5C-287E-9549-EF3687A6E610}"/>
                </a:ext>
              </a:extLst>
            </p:cNvPr>
            <p:cNvGrpSpPr/>
            <p:nvPr/>
          </p:nvGrpSpPr>
          <p:grpSpPr>
            <a:xfrm>
              <a:off x="1092953" y="3612444"/>
              <a:ext cx="4345200" cy="2643314"/>
              <a:chOff x="1092953" y="3612444"/>
              <a:chExt cx="4345200" cy="2643314"/>
            </a:xfrm>
            <a:noFill/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4C436659-48C7-6564-412B-0E75EC2D1329}"/>
                  </a:ext>
                </a:extLst>
              </p:cNvPr>
              <p:cNvSpPr/>
              <p:nvPr/>
            </p:nvSpPr>
            <p:spPr>
              <a:xfrm>
                <a:off x="1092953" y="5424664"/>
                <a:ext cx="3910029" cy="711511"/>
              </a:xfrm>
              <a:custGeom>
                <a:avLst/>
                <a:gdLst>
                  <a:gd name="connsiteX0" fmla="*/ 0 w 3910029"/>
                  <a:gd name="connsiteY0" fmla="*/ 711511 h 711511"/>
                  <a:gd name="connsiteX1" fmla="*/ 43443 w 3910029"/>
                  <a:gd name="connsiteY1" fmla="*/ 682059 h 711511"/>
                  <a:gd name="connsiteX2" fmla="*/ 86892 w 3910029"/>
                  <a:gd name="connsiteY2" fmla="*/ 655171 h 711511"/>
                  <a:gd name="connsiteX3" fmla="*/ 130334 w 3910029"/>
                  <a:gd name="connsiteY3" fmla="*/ 630437 h 711511"/>
                  <a:gd name="connsiteX4" fmla="*/ 173777 w 3910029"/>
                  <a:gd name="connsiteY4" fmla="*/ 607536 h 711511"/>
                  <a:gd name="connsiteX5" fmla="*/ 217226 w 3910029"/>
                  <a:gd name="connsiteY5" fmla="*/ 586218 h 711511"/>
                  <a:gd name="connsiteX6" fmla="*/ 260669 w 3910029"/>
                  <a:gd name="connsiteY6" fmla="*/ 566274 h 711511"/>
                  <a:gd name="connsiteX7" fmla="*/ 304111 w 3910029"/>
                  <a:gd name="connsiteY7" fmla="*/ 547542 h 711511"/>
                  <a:gd name="connsiteX8" fmla="*/ 347560 w 3910029"/>
                  <a:gd name="connsiteY8" fmla="*/ 529879 h 711511"/>
                  <a:gd name="connsiteX9" fmla="*/ 391003 w 3910029"/>
                  <a:gd name="connsiteY9" fmla="*/ 513174 h 711511"/>
                  <a:gd name="connsiteX10" fmla="*/ 434446 w 3910029"/>
                  <a:gd name="connsiteY10" fmla="*/ 497321 h 711511"/>
                  <a:gd name="connsiteX11" fmla="*/ 477895 w 3910029"/>
                  <a:gd name="connsiteY11" fmla="*/ 482249 h 711511"/>
                  <a:gd name="connsiteX12" fmla="*/ 521337 w 3910029"/>
                  <a:gd name="connsiteY12" fmla="*/ 467870 h 711511"/>
                  <a:gd name="connsiteX13" fmla="*/ 564780 w 3910029"/>
                  <a:gd name="connsiteY13" fmla="*/ 454138 h 711511"/>
                  <a:gd name="connsiteX14" fmla="*/ 608229 w 3910029"/>
                  <a:gd name="connsiteY14" fmla="*/ 440987 h 711511"/>
                  <a:gd name="connsiteX15" fmla="*/ 651672 w 3910029"/>
                  <a:gd name="connsiteY15" fmla="*/ 428368 h 711511"/>
                  <a:gd name="connsiteX16" fmla="*/ 695114 w 3910029"/>
                  <a:gd name="connsiteY16" fmla="*/ 416253 h 711511"/>
                  <a:gd name="connsiteX17" fmla="*/ 738563 w 3910029"/>
                  <a:gd name="connsiteY17" fmla="*/ 404587 h 711511"/>
                  <a:gd name="connsiteX18" fmla="*/ 782006 w 3910029"/>
                  <a:gd name="connsiteY18" fmla="*/ 393352 h 711511"/>
                  <a:gd name="connsiteX19" fmla="*/ 825449 w 3910029"/>
                  <a:gd name="connsiteY19" fmla="*/ 382511 h 711511"/>
                  <a:gd name="connsiteX20" fmla="*/ 868898 w 3910029"/>
                  <a:gd name="connsiteY20" fmla="*/ 372034 h 711511"/>
                  <a:gd name="connsiteX21" fmla="*/ 912340 w 3910029"/>
                  <a:gd name="connsiteY21" fmla="*/ 361902 h 711511"/>
                  <a:gd name="connsiteX22" fmla="*/ 955783 w 3910029"/>
                  <a:gd name="connsiteY22" fmla="*/ 352090 h 711511"/>
                  <a:gd name="connsiteX23" fmla="*/ 999232 w 3910029"/>
                  <a:gd name="connsiteY23" fmla="*/ 342583 h 711511"/>
                  <a:gd name="connsiteX24" fmla="*/ 1042675 w 3910029"/>
                  <a:gd name="connsiteY24" fmla="*/ 333358 h 711511"/>
                  <a:gd name="connsiteX25" fmla="*/ 1086117 w 3910029"/>
                  <a:gd name="connsiteY25" fmla="*/ 324399 h 711511"/>
                  <a:gd name="connsiteX26" fmla="*/ 1129566 w 3910029"/>
                  <a:gd name="connsiteY26" fmla="*/ 315695 h 711511"/>
                  <a:gd name="connsiteX27" fmla="*/ 1173009 w 3910029"/>
                  <a:gd name="connsiteY27" fmla="*/ 307229 h 711511"/>
                  <a:gd name="connsiteX28" fmla="*/ 1216452 w 3910029"/>
                  <a:gd name="connsiteY28" fmla="*/ 298984 h 711511"/>
                  <a:gd name="connsiteX29" fmla="*/ 1259901 w 3910029"/>
                  <a:gd name="connsiteY29" fmla="*/ 290961 h 711511"/>
                  <a:gd name="connsiteX30" fmla="*/ 1303343 w 3910029"/>
                  <a:gd name="connsiteY30" fmla="*/ 283137 h 711511"/>
                  <a:gd name="connsiteX31" fmla="*/ 1346786 w 3910029"/>
                  <a:gd name="connsiteY31" fmla="*/ 275507 h 711511"/>
                  <a:gd name="connsiteX32" fmla="*/ 1390235 w 3910029"/>
                  <a:gd name="connsiteY32" fmla="*/ 268060 h 711511"/>
                  <a:gd name="connsiteX33" fmla="*/ 1433678 w 3910029"/>
                  <a:gd name="connsiteY33" fmla="*/ 260790 h 711511"/>
                  <a:gd name="connsiteX34" fmla="*/ 1477121 w 3910029"/>
                  <a:gd name="connsiteY34" fmla="*/ 253686 h 711511"/>
                  <a:gd name="connsiteX35" fmla="*/ 1520569 w 3910029"/>
                  <a:gd name="connsiteY35" fmla="*/ 246742 h 711511"/>
                  <a:gd name="connsiteX36" fmla="*/ 1564012 w 3910029"/>
                  <a:gd name="connsiteY36" fmla="*/ 239948 h 711511"/>
                  <a:gd name="connsiteX37" fmla="*/ 1607455 w 3910029"/>
                  <a:gd name="connsiteY37" fmla="*/ 233304 h 711511"/>
                  <a:gd name="connsiteX38" fmla="*/ 1650904 w 3910029"/>
                  <a:gd name="connsiteY38" fmla="*/ 226798 h 711511"/>
                  <a:gd name="connsiteX39" fmla="*/ 1694346 w 3910029"/>
                  <a:gd name="connsiteY39" fmla="*/ 220430 h 711511"/>
                  <a:gd name="connsiteX40" fmla="*/ 1737789 w 3910029"/>
                  <a:gd name="connsiteY40" fmla="*/ 214184 h 711511"/>
                  <a:gd name="connsiteX41" fmla="*/ 1781238 w 3910029"/>
                  <a:gd name="connsiteY41" fmla="*/ 208066 h 711511"/>
                  <a:gd name="connsiteX42" fmla="*/ 1824681 w 3910029"/>
                  <a:gd name="connsiteY42" fmla="*/ 202064 h 711511"/>
                  <a:gd name="connsiteX43" fmla="*/ 1868123 w 3910029"/>
                  <a:gd name="connsiteY43" fmla="*/ 196178 h 711511"/>
                  <a:gd name="connsiteX44" fmla="*/ 1911572 w 3910029"/>
                  <a:gd name="connsiteY44" fmla="*/ 190403 h 711511"/>
                  <a:gd name="connsiteX45" fmla="*/ 1955015 w 3910029"/>
                  <a:gd name="connsiteY45" fmla="*/ 184733 h 711511"/>
                  <a:gd name="connsiteX46" fmla="*/ 1998458 w 3910029"/>
                  <a:gd name="connsiteY46" fmla="*/ 179168 h 711511"/>
                  <a:gd name="connsiteX47" fmla="*/ 2041907 w 3910029"/>
                  <a:gd name="connsiteY47" fmla="*/ 173697 h 711511"/>
                  <a:gd name="connsiteX48" fmla="*/ 2085349 w 3910029"/>
                  <a:gd name="connsiteY48" fmla="*/ 168321 h 711511"/>
                  <a:gd name="connsiteX49" fmla="*/ 2128792 w 3910029"/>
                  <a:gd name="connsiteY49" fmla="*/ 163038 h 711511"/>
                  <a:gd name="connsiteX50" fmla="*/ 2172241 w 3910029"/>
                  <a:gd name="connsiteY50" fmla="*/ 157845 h 711511"/>
                  <a:gd name="connsiteX51" fmla="*/ 2215684 w 3910029"/>
                  <a:gd name="connsiteY51" fmla="*/ 152739 h 711511"/>
                  <a:gd name="connsiteX52" fmla="*/ 2259126 w 3910029"/>
                  <a:gd name="connsiteY52" fmla="*/ 147712 h 711511"/>
                  <a:gd name="connsiteX53" fmla="*/ 2302575 w 3910029"/>
                  <a:gd name="connsiteY53" fmla="*/ 142773 h 711511"/>
                  <a:gd name="connsiteX54" fmla="*/ 2346018 w 3910029"/>
                  <a:gd name="connsiteY54" fmla="*/ 137906 h 711511"/>
                  <a:gd name="connsiteX55" fmla="*/ 2389461 w 3910029"/>
                  <a:gd name="connsiteY55" fmla="*/ 133111 h 711511"/>
                  <a:gd name="connsiteX56" fmla="*/ 2432910 w 3910029"/>
                  <a:gd name="connsiteY56" fmla="*/ 128393 h 711511"/>
                  <a:gd name="connsiteX57" fmla="*/ 2476352 w 3910029"/>
                  <a:gd name="connsiteY57" fmla="*/ 123748 h 711511"/>
                  <a:gd name="connsiteX58" fmla="*/ 2519795 w 3910029"/>
                  <a:gd name="connsiteY58" fmla="*/ 119168 h 711511"/>
                  <a:gd name="connsiteX59" fmla="*/ 2563244 w 3910029"/>
                  <a:gd name="connsiteY59" fmla="*/ 114656 h 711511"/>
                  <a:gd name="connsiteX60" fmla="*/ 2606687 w 3910029"/>
                  <a:gd name="connsiteY60" fmla="*/ 110215 h 711511"/>
                  <a:gd name="connsiteX61" fmla="*/ 2650129 w 3910029"/>
                  <a:gd name="connsiteY61" fmla="*/ 105830 h 711511"/>
                  <a:gd name="connsiteX62" fmla="*/ 2693578 w 3910029"/>
                  <a:gd name="connsiteY62" fmla="*/ 101505 h 711511"/>
                  <a:gd name="connsiteX63" fmla="*/ 2737021 w 3910029"/>
                  <a:gd name="connsiteY63" fmla="*/ 97247 h 711511"/>
                  <a:gd name="connsiteX64" fmla="*/ 2780464 w 3910029"/>
                  <a:gd name="connsiteY64" fmla="*/ 93039 h 711511"/>
                  <a:gd name="connsiteX65" fmla="*/ 2823912 w 3910029"/>
                  <a:gd name="connsiteY65" fmla="*/ 88892 h 711511"/>
                  <a:gd name="connsiteX66" fmla="*/ 2867355 w 3910029"/>
                  <a:gd name="connsiteY66" fmla="*/ 84800 h 711511"/>
                  <a:gd name="connsiteX67" fmla="*/ 2910798 w 3910029"/>
                  <a:gd name="connsiteY67" fmla="*/ 80763 h 711511"/>
                  <a:gd name="connsiteX68" fmla="*/ 2954247 w 3910029"/>
                  <a:gd name="connsiteY68" fmla="*/ 76777 h 711511"/>
                  <a:gd name="connsiteX69" fmla="*/ 2997689 w 3910029"/>
                  <a:gd name="connsiteY69" fmla="*/ 72840 h 711511"/>
                  <a:gd name="connsiteX70" fmla="*/ 3041132 w 3910029"/>
                  <a:gd name="connsiteY70" fmla="*/ 68953 h 711511"/>
                  <a:gd name="connsiteX71" fmla="*/ 3084581 w 3910029"/>
                  <a:gd name="connsiteY71" fmla="*/ 65110 h 711511"/>
                  <a:gd name="connsiteX72" fmla="*/ 3128024 w 3910029"/>
                  <a:gd name="connsiteY72" fmla="*/ 61323 h 711511"/>
                  <a:gd name="connsiteX73" fmla="*/ 3171467 w 3910029"/>
                  <a:gd name="connsiteY73" fmla="*/ 57574 h 711511"/>
                  <a:gd name="connsiteX74" fmla="*/ 3214916 w 3910029"/>
                  <a:gd name="connsiteY74" fmla="*/ 53876 h 711511"/>
                  <a:gd name="connsiteX75" fmla="*/ 3258358 w 3910029"/>
                  <a:gd name="connsiteY75" fmla="*/ 50216 h 711511"/>
                  <a:gd name="connsiteX76" fmla="*/ 3301801 w 3910029"/>
                  <a:gd name="connsiteY76" fmla="*/ 46605 h 711511"/>
                  <a:gd name="connsiteX77" fmla="*/ 3345250 w 3910029"/>
                  <a:gd name="connsiteY77" fmla="*/ 43034 h 711511"/>
                  <a:gd name="connsiteX78" fmla="*/ 3388693 w 3910029"/>
                  <a:gd name="connsiteY78" fmla="*/ 39501 h 711511"/>
                  <a:gd name="connsiteX79" fmla="*/ 3432135 w 3910029"/>
                  <a:gd name="connsiteY79" fmla="*/ 36007 h 711511"/>
                  <a:gd name="connsiteX80" fmla="*/ 3475584 w 3910029"/>
                  <a:gd name="connsiteY80" fmla="*/ 32558 h 711511"/>
                  <a:gd name="connsiteX81" fmla="*/ 3519027 w 3910029"/>
                  <a:gd name="connsiteY81" fmla="*/ 29141 h 711511"/>
                  <a:gd name="connsiteX82" fmla="*/ 3562470 w 3910029"/>
                  <a:gd name="connsiteY82" fmla="*/ 25764 h 711511"/>
                  <a:gd name="connsiteX83" fmla="*/ 3605919 w 3910029"/>
                  <a:gd name="connsiteY83" fmla="*/ 22425 h 711511"/>
                  <a:gd name="connsiteX84" fmla="*/ 3649361 w 3910029"/>
                  <a:gd name="connsiteY84" fmla="*/ 19119 h 711511"/>
                  <a:gd name="connsiteX85" fmla="*/ 3692804 w 3910029"/>
                  <a:gd name="connsiteY85" fmla="*/ 15847 h 711511"/>
                  <a:gd name="connsiteX86" fmla="*/ 3736253 w 3910029"/>
                  <a:gd name="connsiteY86" fmla="*/ 12613 h 711511"/>
                  <a:gd name="connsiteX87" fmla="*/ 3779696 w 3910029"/>
                  <a:gd name="connsiteY87" fmla="*/ 9407 h 711511"/>
                  <a:gd name="connsiteX88" fmla="*/ 3823139 w 3910029"/>
                  <a:gd name="connsiteY88" fmla="*/ 6240 h 711511"/>
                  <a:gd name="connsiteX89" fmla="*/ 3866587 w 3910029"/>
                  <a:gd name="connsiteY89" fmla="*/ 3106 h 711511"/>
                  <a:gd name="connsiteX90" fmla="*/ 3910030 w 3910029"/>
                  <a:gd name="connsiteY90" fmla="*/ 0 h 71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910029" h="711511">
                    <a:moveTo>
                      <a:pt x="0" y="711511"/>
                    </a:moveTo>
                    <a:lnTo>
                      <a:pt x="43443" y="682059"/>
                    </a:lnTo>
                    <a:lnTo>
                      <a:pt x="86892" y="655171"/>
                    </a:lnTo>
                    <a:lnTo>
                      <a:pt x="130334" y="630437"/>
                    </a:lnTo>
                    <a:lnTo>
                      <a:pt x="173777" y="607536"/>
                    </a:lnTo>
                    <a:lnTo>
                      <a:pt x="217226" y="586218"/>
                    </a:lnTo>
                    <a:lnTo>
                      <a:pt x="260669" y="566274"/>
                    </a:lnTo>
                    <a:lnTo>
                      <a:pt x="304111" y="547542"/>
                    </a:lnTo>
                    <a:lnTo>
                      <a:pt x="347560" y="529879"/>
                    </a:lnTo>
                    <a:lnTo>
                      <a:pt x="391003" y="513174"/>
                    </a:lnTo>
                    <a:lnTo>
                      <a:pt x="434446" y="497321"/>
                    </a:lnTo>
                    <a:lnTo>
                      <a:pt x="477895" y="482249"/>
                    </a:lnTo>
                    <a:lnTo>
                      <a:pt x="521337" y="467870"/>
                    </a:lnTo>
                    <a:lnTo>
                      <a:pt x="564780" y="454138"/>
                    </a:lnTo>
                    <a:lnTo>
                      <a:pt x="608229" y="440987"/>
                    </a:lnTo>
                    <a:lnTo>
                      <a:pt x="651672" y="428368"/>
                    </a:lnTo>
                    <a:lnTo>
                      <a:pt x="695114" y="416253"/>
                    </a:lnTo>
                    <a:lnTo>
                      <a:pt x="738563" y="404587"/>
                    </a:lnTo>
                    <a:lnTo>
                      <a:pt x="782006" y="393352"/>
                    </a:lnTo>
                    <a:lnTo>
                      <a:pt x="825449" y="382511"/>
                    </a:lnTo>
                    <a:lnTo>
                      <a:pt x="868898" y="372034"/>
                    </a:lnTo>
                    <a:lnTo>
                      <a:pt x="912340" y="361902"/>
                    </a:lnTo>
                    <a:lnTo>
                      <a:pt x="955783" y="352090"/>
                    </a:lnTo>
                    <a:lnTo>
                      <a:pt x="999232" y="342583"/>
                    </a:lnTo>
                    <a:lnTo>
                      <a:pt x="1042675" y="333358"/>
                    </a:lnTo>
                    <a:lnTo>
                      <a:pt x="1086117" y="324399"/>
                    </a:lnTo>
                    <a:lnTo>
                      <a:pt x="1129566" y="315695"/>
                    </a:lnTo>
                    <a:lnTo>
                      <a:pt x="1173009" y="307229"/>
                    </a:lnTo>
                    <a:lnTo>
                      <a:pt x="1216452" y="298984"/>
                    </a:lnTo>
                    <a:lnTo>
                      <a:pt x="1259901" y="290961"/>
                    </a:lnTo>
                    <a:lnTo>
                      <a:pt x="1303343" y="283137"/>
                    </a:lnTo>
                    <a:lnTo>
                      <a:pt x="1346786" y="275507"/>
                    </a:lnTo>
                    <a:lnTo>
                      <a:pt x="1390235" y="268060"/>
                    </a:lnTo>
                    <a:lnTo>
                      <a:pt x="1433678" y="260790"/>
                    </a:lnTo>
                    <a:lnTo>
                      <a:pt x="1477121" y="253686"/>
                    </a:lnTo>
                    <a:lnTo>
                      <a:pt x="1520569" y="246742"/>
                    </a:lnTo>
                    <a:lnTo>
                      <a:pt x="1564012" y="239948"/>
                    </a:lnTo>
                    <a:lnTo>
                      <a:pt x="1607455" y="233304"/>
                    </a:lnTo>
                    <a:lnTo>
                      <a:pt x="1650904" y="226798"/>
                    </a:lnTo>
                    <a:lnTo>
                      <a:pt x="1694346" y="220430"/>
                    </a:lnTo>
                    <a:lnTo>
                      <a:pt x="1737789" y="214184"/>
                    </a:lnTo>
                    <a:lnTo>
                      <a:pt x="1781238" y="208066"/>
                    </a:lnTo>
                    <a:lnTo>
                      <a:pt x="1824681" y="202064"/>
                    </a:lnTo>
                    <a:lnTo>
                      <a:pt x="1868123" y="196178"/>
                    </a:lnTo>
                    <a:lnTo>
                      <a:pt x="1911572" y="190403"/>
                    </a:lnTo>
                    <a:lnTo>
                      <a:pt x="1955015" y="184733"/>
                    </a:lnTo>
                    <a:lnTo>
                      <a:pt x="1998458" y="179168"/>
                    </a:lnTo>
                    <a:lnTo>
                      <a:pt x="2041907" y="173697"/>
                    </a:lnTo>
                    <a:lnTo>
                      <a:pt x="2085349" y="168321"/>
                    </a:lnTo>
                    <a:lnTo>
                      <a:pt x="2128792" y="163038"/>
                    </a:lnTo>
                    <a:lnTo>
                      <a:pt x="2172241" y="157845"/>
                    </a:lnTo>
                    <a:lnTo>
                      <a:pt x="2215684" y="152739"/>
                    </a:lnTo>
                    <a:lnTo>
                      <a:pt x="2259126" y="147712"/>
                    </a:lnTo>
                    <a:lnTo>
                      <a:pt x="2302575" y="142773"/>
                    </a:lnTo>
                    <a:lnTo>
                      <a:pt x="2346018" y="137906"/>
                    </a:lnTo>
                    <a:lnTo>
                      <a:pt x="2389461" y="133111"/>
                    </a:lnTo>
                    <a:lnTo>
                      <a:pt x="2432910" y="128393"/>
                    </a:lnTo>
                    <a:lnTo>
                      <a:pt x="2476352" y="123748"/>
                    </a:lnTo>
                    <a:lnTo>
                      <a:pt x="2519795" y="119168"/>
                    </a:lnTo>
                    <a:lnTo>
                      <a:pt x="2563244" y="114656"/>
                    </a:lnTo>
                    <a:lnTo>
                      <a:pt x="2606687" y="110215"/>
                    </a:lnTo>
                    <a:lnTo>
                      <a:pt x="2650129" y="105830"/>
                    </a:lnTo>
                    <a:lnTo>
                      <a:pt x="2693578" y="101505"/>
                    </a:lnTo>
                    <a:lnTo>
                      <a:pt x="2737021" y="97247"/>
                    </a:lnTo>
                    <a:lnTo>
                      <a:pt x="2780464" y="93039"/>
                    </a:lnTo>
                    <a:lnTo>
                      <a:pt x="2823912" y="88892"/>
                    </a:lnTo>
                    <a:lnTo>
                      <a:pt x="2867355" y="84800"/>
                    </a:lnTo>
                    <a:lnTo>
                      <a:pt x="2910798" y="80763"/>
                    </a:lnTo>
                    <a:lnTo>
                      <a:pt x="2954247" y="76777"/>
                    </a:lnTo>
                    <a:lnTo>
                      <a:pt x="2997689" y="72840"/>
                    </a:lnTo>
                    <a:lnTo>
                      <a:pt x="3041132" y="68953"/>
                    </a:lnTo>
                    <a:lnTo>
                      <a:pt x="3084581" y="65110"/>
                    </a:lnTo>
                    <a:lnTo>
                      <a:pt x="3128024" y="61323"/>
                    </a:lnTo>
                    <a:lnTo>
                      <a:pt x="3171467" y="57574"/>
                    </a:lnTo>
                    <a:lnTo>
                      <a:pt x="3214916" y="53876"/>
                    </a:lnTo>
                    <a:lnTo>
                      <a:pt x="3258358" y="50216"/>
                    </a:lnTo>
                    <a:lnTo>
                      <a:pt x="3301801" y="46605"/>
                    </a:lnTo>
                    <a:lnTo>
                      <a:pt x="3345250" y="43034"/>
                    </a:lnTo>
                    <a:lnTo>
                      <a:pt x="3388693" y="39501"/>
                    </a:lnTo>
                    <a:lnTo>
                      <a:pt x="3432135" y="36007"/>
                    </a:lnTo>
                    <a:lnTo>
                      <a:pt x="3475584" y="32558"/>
                    </a:lnTo>
                    <a:lnTo>
                      <a:pt x="3519027" y="29141"/>
                    </a:lnTo>
                    <a:lnTo>
                      <a:pt x="3562470" y="25764"/>
                    </a:lnTo>
                    <a:lnTo>
                      <a:pt x="3605919" y="22425"/>
                    </a:lnTo>
                    <a:lnTo>
                      <a:pt x="3649361" y="19119"/>
                    </a:lnTo>
                    <a:lnTo>
                      <a:pt x="3692804" y="15847"/>
                    </a:lnTo>
                    <a:lnTo>
                      <a:pt x="3736253" y="12613"/>
                    </a:lnTo>
                    <a:lnTo>
                      <a:pt x="3779696" y="9407"/>
                    </a:lnTo>
                    <a:lnTo>
                      <a:pt x="3823139" y="6240"/>
                    </a:lnTo>
                    <a:lnTo>
                      <a:pt x="3866587" y="3106"/>
                    </a:lnTo>
                    <a:lnTo>
                      <a:pt x="3910030" y="0"/>
                    </a:lnTo>
                  </a:path>
                </a:pathLst>
              </a:custGeom>
              <a:noFill/>
              <a:ln w="26988" cap="flat">
                <a:solidFill>
                  <a:srgbClr val="0000FF"/>
                </a:solidFill>
                <a:custDash>
                  <a:ds d="1500000" sp="1500000"/>
                </a:custDash>
                <a:bevel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7A822E6B-A182-EA21-93FB-7E350FD99826}"/>
                  </a:ext>
                </a:extLst>
              </p:cNvPr>
              <p:cNvSpPr/>
              <p:nvPr/>
            </p:nvSpPr>
            <p:spPr>
              <a:xfrm>
                <a:off x="1092953" y="3612444"/>
                <a:ext cx="3910029" cy="2523731"/>
              </a:xfrm>
              <a:custGeom>
                <a:avLst/>
                <a:gdLst>
                  <a:gd name="connsiteX0" fmla="*/ 0 w 3910029"/>
                  <a:gd name="connsiteY0" fmla="*/ 2523731 h 2523731"/>
                  <a:gd name="connsiteX1" fmla="*/ 43443 w 3910029"/>
                  <a:gd name="connsiteY1" fmla="*/ 2494279 h 2523731"/>
                  <a:gd name="connsiteX2" fmla="*/ 86892 w 3910029"/>
                  <a:gd name="connsiteY2" fmla="*/ 2467391 h 2523731"/>
                  <a:gd name="connsiteX3" fmla="*/ 130334 w 3910029"/>
                  <a:gd name="connsiteY3" fmla="*/ 2442658 h 2523731"/>
                  <a:gd name="connsiteX4" fmla="*/ 173777 w 3910029"/>
                  <a:gd name="connsiteY4" fmla="*/ 2419756 h 2523731"/>
                  <a:gd name="connsiteX5" fmla="*/ 217226 w 3910029"/>
                  <a:gd name="connsiteY5" fmla="*/ 2398439 h 2523731"/>
                  <a:gd name="connsiteX6" fmla="*/ 260669 w 3910029"/>
                  <a:gd name="connsiteY6" fmla="*/ 2378494 h 2523731"/>
                  <a:gd name="connsiteX7" fmla="*/ 304111 w 3910029"/>
                  <a:gd name="connsiteY7" fmla="*/ 2359762 h 2523731"/>
                  <a:gd name="connsiteX8" fmla="*/ 347560 w 3910029"/>
                  <a:gd name="connsiteY8" fmla="*/ 2342099 h 2523731"/>
                  <a:gd name="connsiteX9" fmla="*/ 391003 w 3910029"/>
                  <a:gd name="connsiteY9" fmla="*/ 2325394 h 2523731"/>
                  <a:gd name="connsiteX10" fmla="*/ 434446 w 3910029"/>
                  <a:gd name="connsiteY10" fmla="*/ 2309541 h 2523731"/>
                  <a:gd name="connsiteX11" fmla="*/ 477895 w 3910029"/>
                  <a:gd name="connsiteY11" fmla="*/ 2294470 h 2523731"/>
                  <a:gd name="connsiteX12" fmla="*/ 521337 w 3910029"/>
                  <a:gd name="connsiteY12" fmla="*/ 2280090 h 2523731"/>
                  <a:gd name="connsiteX13" fmla="*/ 564780 w 3910029"/>
                  <a:gd name="connsiteY13" fmla="*/ 2266358 h 2523731"/>
                  <a:gd name="connsiteX14" fmla="*/ 608229 w 3910029"/>
                  <a:gd name="connsiteY14" fmla="*/ 2253207 h 2523731"/>
                  <a:gd name="connsiteX15" fmla="*/ 651672 w 3910029"/>
                  <a:gd name="connsiteY15" fmla="*/ 2240589 h 2523731"/>
                  <a:gd name="connsiteX16" fmla="*/ 695114 w 3910029"/>
                  <a:gd name="connsiteY16" fmla="*/ 2228473 h 2523731"/>
                  <a:gd name="connsiteX17" fmla="*/ 738563 w 3910029"/>
                  <a:gd name="connsiteY17" fmla="*/ 2216807 h 2523731"/>
                  <a:gd name="connsiteX18" fmla="*/ 782006 w 3910029"/>
                  <a:gd name="connsiteY18" fmla="*/ 2205572 h 2523731"/>
                  <a:gd name="connsiteX19" fmla="*/ 825449 w 3910029"/>
                  <a:gd name="connsiteY19" fmla="*/ 2194731 h 2523731"/>
                  <a:gd name="connsiteX20" fmla="*/ 868898 w 3910029"/>
                  <a:gd name="connsiteY20" fmla="*/ 2184255 h 2523731"/>
                  <a:gd name="connsiteX21" fmla="*/ 912340 w 3910029"/>
                  <a:gd name="connsiteY21" fmla="*/ 2174122 h 2523731"/>
                  <a:gd name="connsiteX22" fmla="*/ 955783 w 3910029"/>
                  <a:gd name="connsiteY22" fmla="*/ 2164310 h 2523731"/>
                  <a:gd name="connsiteX23" fmla="*/ 999232 w 3910029"/>
                  <a:gd name="connsiteY23" fmla="*/ 2154803 h 2523731"/>
                  <a:gd name="connsiteX24" fmla="*/ 1042675 w 3910029"/>
                  <a:gd name="connsiteY24" fmla="*/ 2145578 h 2523731"/>
                  <a:gd name="connsiteX25" fmla="*/ 1086117 w 3910029"/>
                  <a:gd name="connsiteY25" fmla="*/ 2136619 h 2523731"/>
                  <a:gd name="connsiteX26" fmla="*/ 1129566 w 3910029"/>
                  <a:gd name="connsiteY26" fmla="*/ 2127915 h 2523731"/>
                  <a:gd name="connsiteX27" fmla="*/ 1173009 w 3910029"/>
                  <a:gd name="connsiteY27" fmla="*/ 2119449 h 2523731"/>
                  <a:gd name="connsiteX28" fmla="*/ 1216452 w 3910029"/>
                  <a:gd name="connsiteY28" fmla="*/ 2111204 h 2523731"/>
                  <a:gd name="connsiteX29" fmla="*/ 1259901 w 3910029"/>
                  <a:gd name="connsiteY29" fmla="*/ 2103181 h 2523731"/>
                  <a:gd name="connsiteX30" fmla="*/ 1303343 w 3910029"/>
                  <a:gd name="connsiteY30" fmla="*/ 2095357 h 2523731"/>
                  <a:gd name="connsiteX31" fmla="*/ 1346786 w 3910029"/>
                  <a:gd name="connsiteY31" fmla="*/ 2087727 h 2523731"/>
                  <a:gd name="connsiteX32" fmla="*/ 1390235 w 3910029"/>
                  <a:gd name="connsiteY32" fmla="*/ 2080280 h 2523731"/>
                  <a:gd name="connsiteX33" fmla="*/ 1433678 w 3910029"/>
                  <a:gd name="connsiteY33" fmla="*/ 2073010 h 2523731"/>
                  <a:gd name="connsiteX34" fmla="*/ 1477121 w 3910029"/>
                  <a:gd name="connsiteY34" fmla="*/ 2065906 h 2523731"/>
                  <a:gd name="connsiteX35" fmla="*/ 1520569 w 3910029"/>
                  <a:gd name="connsiteY35" fmla="*/ 2058962 h 2523731"/>
                  <a:gd name="connsiteX36" fmla="*/ 1564012 w 3910029"/>
                  <a:gd name="connsiteY36" fmla="*/ 2052168 h 2523731"/>
                  <a:gd name="connsiteX37" fmla="*/ 1607455 w 3910029"/>
                  <a:gd name="connsiteY37" fmla="*/ 2045524 h 2523731"/>
                  <a:gd name="connsiteX38" fmla="*/ 1650904 w 3910029"/>
                  <a:gd name="connsiteY38" fmla="*/ 2039018 h 2523731"/>
                  <a:gd name="connsiteX39" fmla="*/ 1694346 w 3910029"/>
                  <a:gd name="connsiteY39" fmla="*/ 2032650 h 2523731"/>
                  <a:gd name="connsiteX40" fmla="*/ 1737789 w 3910029"/>
                  <a:gd name="connsiteY40" fmla="*/ 2026404 h 2523731"/>
                  <a:gd name="connsiteX41" fmla="*/ 1781238 w 3910029"/>
                  <a:gd name="connsiteY41" fmla="*/ 416136 h 2523731"/>
                  <a:gd name="connsiteX42" fmla="*/ 1824681 w 3910029"/>
                  <a:gd name="connsiteY42" fmla="*/ 404132 h 2523731"/>
                  <a:gd name="connsiteX43" fmla="*/ 1868123 w 3910029"/>
                  <a:gd name="connsiteY43" fmla="*/ 392360 h 2523731"/>
                  <a:gd name="connsiteX44" fmla="*/ 1911572 w 3910029"/>
                  <a:gd name="connsiteY44" fmla="*/ 380810 h 2523731"/>
                  <a:gd name="connsiteX45" fmla="*/ 1955015 w 3910029"/>
                  <a:gd name="connsiteY45" fmla="*/ 369470 h 2523731"/>
                  <a:gd name="connsiteX46" fmla="*/ 1998458 w 3910029"/>
                  <a:gd name="connsiteY46" fmla="*/ 358335 h 2523731"/>
                  <a:gd name="connsiteX47" fmla="*/ 2041907 w 3910029"/>
                  <a:gd name="connsiteY47" fmla="*/ 347393 h 2523731"/>
                  <a:gd name="connsiteX48" fmla="*/ 2085349 w 3910029"/>
                  <a:gd name="connsiteY48" fmla="*/ 336646 h 2523731"/>
                  <a:gd name="connsiteX49" fmla="*/ 2128792 w 3910029"/>
                  <a:gd name="connsiteY49" fmla="*/ 326081 h 2523731"/>
                  <a:gd name="connsiteX50" fmla="*/ 2172241 w 3910029"/>
                  <a:gd name="connsiteY50" fmla="*/ 315694 h 2523731"/>
                  <a:gd name="connsiteX51" fmla="*/ 2215684 w 3910029"/>
                  <a:gd name="connsiteY51" fmla="*/ 305478 h 2523731"/>
                  <a:gd name="connsiteX52" fmla="*/ 2259126 w 3910029"/>
                  <a:gd name="connsiteY52" fmla="*/ 295434 h 2523731"/>
                  <a:gd name="connsiteX53" fmla="*/ 2302575 w 3910029"/>
                  <a:gd name="connsiteY53" fmla="*/ 285545 h 2523731"/>
                  <a:gd name="connsiteX54" fmla="*/ 2346018 w 3910029"/>
                  <a:gd name="connsiteY54" fmla="*/ 275810 h 2523731"/>
                  <a:gd name="connsiteX55" fmla="*/ 2389461 w 3910029"/>
                  <a:gd name="connsiteY55" fmla="*/ 266231 h 2523731"/>
                  <a:gd name="connsiteX56" fmla="*/ 2432910 w 3910029"/>
                  <a:gd name="connsiteY56" fmla="*/ 256791 h 2523731"/>
                  <a:gd name="connsiteX57" fmla="*/ 2476352 w 3910029"/>
                  <a:gd name="connsiteY57" fmla="*/ 247499 h 2523731"/>
                  <a:gd name="connsiteX58" fmla="*/ 2519795 w 3910029"/>
                  <a:gd name="connsiteY58" fmla="*/ 238341 h 2523731"/>
                  <a:gd name="connsiteX59" fmla="*/ 2563244 w 3910029"/>
                  <a:gd name="connsiteY59" fmla="*/ 229321 h 2523731"/>
                  <a:gd name="connsiteX60" fmla="*/ 2606687 w 3910029"/>
                  <a:gd name="connsiteY60" fmla="*/ 220429 h 2523731"/>
                  <a:gd name="connsiteX61" fmla="*/ 2650129 w 3910029"/>
                  <a:gd name="connsiteY61" fmla="*/ 211664 h 2523731"/>
                  <a:gd name="connsiteX62" fmla="*/ 2693578 w 3910029"/>
                  <a:gd name="connsiteY62" fmla="*/ 203020 h 2523731"/>
                  <a:gd name="connsiteX63" fmla="*/ 2737021 w 3910029"/>
                  <a:gd name="connsiteY63" fmla="*/ 194493 h 2523731"/>
                  <a:gd name="connsiteX64" fmla="*/ 2780464 w 3910029"/>
                  <a:gd name="connsiteY64" fmla="*/ 186088 h 2523731"/>
                  <a:gd name="connsiteX65" fmla="*/ 2823912 w 3910029"/>
                  <a:gd name="connsiteY65" fmla="*/ 177794 h 2523731"/>
                  <a:gd name="connsiteX66" fmla="*/ 2867355 w 3910029"/>
                  <a:gd name="connsiteY66" fmla="*/ 169604 h 2523731"/>
                  <a:gd name="connsiteX67" fmla="*/ 2910798 w 3910029"/>
                  <a:gd name="connsiteY67" fmla="*/ 161526 h 2523731"/>
                  <a:gd name="connsiteX68" fmla="*/ 2954247 w 3910029"/>
                  <a:gd name="connsiteY68" fmla="*/ 153552 h 2523731"/>
                  <a:gd name="connsiteX69" fmla="*/ 2997689 w 3910029"/>
                  <a:gd name="connsiteY69" fmla="*/ 145679 h 2523731"/>
                  <a:gd name="connsiteX70" fmla="*/ 3041132 w 3910029"/>
                  <a:gd name="connsiteY70" fmla="*/ 137905 h 2523731"/>
                  <a:gd name="connsiteX71" fmla="*/ 3084581 w 3910029"/>
                  <a:gd name="connsiteY71" fmla="*/ 130225 h 2523731"/>
                  <a:gd name="connsiteX72" fmla="*/ 3128024 w 3910029"/>
                  <a:gd name="connsiteY72" fmla="*/ 122645 h 2523731"/>
                  <a:gd name="connsiteX73" fmla="*/ 3171467 w 3910029"/>
                  <a:gd name="connsiteY73" fmla="*/ 115153 h 2523731"/>
                  <a:gd name="connsiteX74" fmla="*/ 3214916 w 3910029"/>
                  <a:gd name="connsiteY74" fmla="*/ 107750 h 2523731"/>
                  <a:gd name="connsiteX75" fmla="*/ 3258358 w 3910029"/>
                  <a:gd name="connsiteY75" fmla="*/ 100435 h 2523731"/>
                  <a:gd name="connsiteX76" fmla="*/ 3301801 w 3910029"/>
                  <a:gd name="connsiteY76" fmla="*/ 93210 h 2523731"/>
                  <a:gd name="connsiteX77" fmla="*/ 3345250 w 3910029"/>
                  <a:gd name="connsiteY77" fmla="*/ 86067 h 2523731"/>
                  <a:gd name="connsiteX78" fmla="*/ 3388693 w 3910029"/>
                  <a:gd name="connsiteY78" fmla="*/ 79002 h 2523731"/>
                  <a:gd name="connsiteX79" fmla="*/ 3432135 w 3910029"/>
                  <a:gd name="connsiteY79" fmla="*/ 72019 h 2523731"/>
                  <a:gd name="connsiteX80" fmla="*/ 3475584 w 3910029"/>
                  <a:gd name="connsiteY80" fmla="*/ 65115 h 2523731"/>
                  <a:gd name="connsiteX81" fmla="*/ 3519027 w 3910029"/>
                  <a:gd name="connsiteY81" fmla="*/ 58287 h 2523731"/>
                  <a:gd name="connsiteX82" fmla="*/ 3562470 w 3910029"/>
                  <a:gd name="connsiteY82" fmla="*/ 51532 h 2523731"/>
                  <a:gd name="connsiteX83" fmla="*/ 3605919 w 3910029"/>
                  <a:gd name="connsiteY83" fmla="*/ 44849 h 2523731"/>
                  <a:gd name="connsiteX84" fmla="*/ 3649361 w 3910029"/>
                  <a:gd name="connsiteY84" fmla="*/ 38238 h 2523731"/>
                  <a:gd name="connsiteX85" fmla="*/ 3692804 w 3910029"/>
                  <a:gd name="connsiteY85" fmla="*/ 31699 h 2523731"/>
                  <a:gd name="connsiteX86" fmla="*/ 3736253 w 3910029"/>
                  <a:gd name="connsiteY86" fmla="*/ 25226 h 2523731"/>
                  <a:gd name="connsiteX87" fmla="*/ 3779696 w 3910029"/>
                  <a:gd name="connsiteY87" fmla="*/ 18824 h 2523731"/>
                  <a:gd name="connsiteX88" fmla="*/ 3823139 w 3910029"/>
                  <a:gd name="connsiteY88" fmla="*/ 12485 h 2523731"/>
                  <a:gd name="connsiteX89" fmla="*/ 3866587 w 3910029"/>
                  <a:gd name="connsiteY89" fmla="*/ 6211 h 2523731"/>
                  <a:gd name="connsiteX90" fmla="*/ 3910030 w 3910029"/>
                  <a:gd name="connsiteY90" fmla="*/ 0 h 252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910029" h="2523731">
                    <a:moveTo>
                      <a:pt x="0" y="2523731"/>
                    </a:moveTo>
                    <a:lnTo>
                      <a:pt x="43443" y="2494279"/>
                    </a:lnTo>
                    <a:lnTo>
                      <a:pt x="86892" y="2467391"/>
                    </a:lnTo>
                    <a:lnTo>
                      <a:pt x="130334" y="2442658"/>
                    </a:lnTo>
                    <a:lnTo>
                      <a:pt x="173777" y="2419756"/>
                    </a:lnTo>
                    <a:lnTo>
                      <a:pt x="217226" y="2398439"/>
                    </a:lnTo>
                    <a:lnTo>
                      <a:pt x="260669" y="2378494"/>
                    </a:lnTo>
                    <a:lnTo>
                      <a:pt x="304111" y="2359762"/>
                    </a:lnTo>
                    <a:lnTo>
                      <a:pt x="347560" y="2342099"/>
                    </a:lnTo>
                    <a:lnTo>
                      <a:pt x="391003" y="2325394"/>
                    </a:lnTo>
                    <a:lnTo>
                      <a:pt x="434446" y="2309541"/>
                    </a:lnTo>
                    <a:lnTo>
                      <a:pt x="477895" y="2294470"/>
                    </a:lnTo>
                    <a:lnTo>
                      <a:pt x="521337" y="2280090"/>
                    </a:lnTo>
                    <a:lnTo>
                      <a:pt x="564780" y="2266358"/>
                    </a:lnTo>
                    <a:lnTo>
                      <a:pt x="608229" y="2253207"/>
                    </a:lnTo>
                    <a:lnTo>
                      <a:pt x="651672" y="2240589"/>
                    </a:lnTo>
                    <a:lnTo>
                      <a:pt x="695114" y="2228473"/>
                    </a:lnTo>
                    <a:lnTo>
                      <a:pt x="738563" y="2216807"/>
                    </a:lnTo>
                    <a:lnTo>
                      <a:pt x="782006" y="2205572"/>
                    </a:lnTo>
                    <a:lnTo>
                      <a:pt x="825449" y="2194731"/>
                    </a:lnTo>
                    <a:lnTo>
                      <a:pt x="868898" y="2184255"/>
                    </a:lnTo>
                    <a:lnTo>
                      <a:pt x="912340" y="2174122"/>
                    </a:lnTo>
                    <a:lnTo>
                      <a:pt x="955783" y="2164310"/>
                    </a:lnTo>
                    <a:lnTo>
                      <a:pt x="999232" y="2154803"/>
                    </a:lnTo>
                    <a:lnTo>
                      <a:pt x="1042675" y="2145578"/>
                    </a:lnTo>
                    <a:lnTo>
                      <a:pt x="1086117" y="2136619"/>
                    </a:lnTo>
                    <a:lnTo>
                      <a:pt x="1129566" y="2127915"/>
                    </a:lnTo>
                    <a:lnTo>
                      <a:pt x="1173009" y="2119449"/>
                    </a:lnTo>
                    <a:lnTo>
                      <a:pt x="1216452" y="2111204"/>
                    </a:lnTo>
                    <a:lnTo>
                      <a:pt x="1259901" y="2103181"/>
                    </a:lnTo>
                    <a:lnTo>
                      <a:pt x="1303343" y="2095357"/>
                    </a:lnTo>
                    <a:lnTo>
                      <a:pt x="1346786" y="2087727"/>
                    </a:lnTo>
                    <a:lnTo>
                      <a:pt x="1390235" y="2080280"/>
                    </a:lnTo>
                    <a:lnTo>
                      <a:pt x="1433678" y="2073010"/>
                    </a:lnTo>
                    <a:lnTo>
                      <a:pt x="1477121" y="2065906"/>
                    </a:lnTo>
                    <a:lnTo>
                      <a:pt x="1520569" y="2058962"/>
                    </a:lnTo>
                    <a:lnTo>
                      <a:pt x="1564012" y="2052168"/>
                    </a:lnTo>
                    <a:lnTo>
                      <a:pt x="1607455" y="2045524"/>
                    </a:lnTo>
                    <a:lnTo>
                      <a:pt x="1650904" y="2039018"/>
                    </a:lnTo>
                    <a:lnTo>
                      <a:pt x="1694346" y="2032650"/>
                    </a:lnTo>
                    <a:lnTo>
                      <a:pt x="1737789" y="2026404"/>
                    </a:lnTo>
                    <a:lnTo>
                      <a:pt x="1781238" y="416136"/>
                    </a:lnTo>
                    <a:lnTo>
                      <a:pt x="1824681" y="404132"/>
                    </a:lnTo>
                    <a:lnTo>
                      <a:pt x="1868123" y="392360"/>
                    </a:lnTo>
                    <a:lnTo>
                      <a:pt x="1911572" y="380810"/>
                    </a:lnTo>
                    <a:lnTo>
                      <a:pt x="1955015" y="369470"/>
                    </a:lnTo>
                    <a:lnTo>
                      <a:pt x="1998458" y="358335"/>
                    </a:lnTo>
                    <a:lnTo>
                      <a:pt x="2041907" y="347393"/>
                    </a:lnTo>
                    <a:lnTo>
                      <a:pt x="2085349" y="336646"/>
                    </a:lnTo>
                    <a:lnTo>
                      <a:pt x="2128792" y="326081"/>
                    </a:lnTo>
                    <a:lnTo>
                      <a:pt x="2172241" y="315694"/>
                    </a:lnTo>
                    <a:lnTo>
                      <a:pt x="2215684" y="305478"/>
                    </a:lnTo>
                    <a:lnTo>
                      <a:pt x="2259126" y="295434"/>
                    </a:lnTo>
                    <a:lnTo>
                      <a:pt x="2302575" y="285545"/>
                    </a:lnTo>
                    <a:lnTo>
                      <a:pt x="2346018" y="275810"/>
                    </a:lnTo>
                    <a:lnTo>
                      <a:pt x="2389461" y="266231"/>
                    </a:lnTo>
                    <a:lnTo>
                      <a:pt x="2432910" y="256791"/>
                    </a:lnTo>
                    <a:lnTo>
                      <a:pt x="2476352" y="247499"/>
                    </a:lnTo>
                    <a:lnTo>
                      <a:pt x="2519795" y="238341"/>
                    </a:lnTo>
                    <a:lnTo>
                      <a:pt x="2563244" y="229321"/>
                    </a:lnTo>
                    <a:lnTo>
                      <a:pt x="2606687" y="220429"/>
                    </a:lnTo>
                    <a:lnTo>
                      <a:pt x="2650129" y="211664"/>
                    </a:lnTo>
                    <a:lnTo>
                      <a:pt x="2693578" y="203020"/>
                    </a:lnTo>
                    <a:lnTo>
                      <a:pt x="2737021" y="194493"/>
                    </a:lnTo>
                    <a:lnTo>
                      <a:pt x="2780464" y="186088"/>
                    </a:lnTo>
                    <a:lnTo>
                      <a:pt x="2823912" y="177794"/>
                    </a:lnTo>
                    <a:lnTo>
                      <a:pt x="2867355" y="169604"/>
                    </a:lnTo>
                    <a:lnTo>
                      <a:pt x="2910798" y="161526"/>
                    </a:lnTo>
                    <a:lnTo>
                      <a:pt x="2954247" y="153552"/>
                    </a:lnTo>
                    <a:lnTo>
                      <a:pt x="2997689" y="145679"/>
                    </a:lnTo>
                    <a:lnTo>
                      <a:pt x="3041132" y="137905"/>
                    </a:lnTo>
                    <a:lnTo>
                      <a:pt x="3084581" y="130225"/>
                    </a:lnTo>
                    <a:lnTo>
                      <a:pt x="3128024" y="122645"/>
                    </a:lnTo>
                    <a:lnTo>
                      <a:pt x="3171467" y="115153"/>
                    </a:lnTo>
                    <a:lnTo>
                      <a:pt x="3214916" y="107750"/>
                    </a:lnTo>
                    <a:lnTo>
                      <a:pt x="3258358" y="100435"/>
                    </a:lnTo>
                    <a:lnTo>
                      <a:pt x="3301801" y="93210"/>
                    </a:lnTo>
                    <a:lnTo>
                      <a:pt x="3345250" y="86067"/>
                    </a:lnTo>
                    <a:lnTo>
                      <a:pt x="3388693" y="79002"/>
                    </a:lnTo>
                    <a:lnTo>
                      <a:pt x="3432135" y="72019"/>
                    </a:lnTo>
                    <a:lnTo>
                      <a:pt x="3475584" y="65115"/>
                    </a:lnTo>
                    <a:lnTo>
                      <a:pt x="3519027" y="58287"/>
                    </a:lnTo>
                    <a:lnTo>
                      <a:pt x="3562470" y="51532"/>
                    </a:lnTo>
                    <a:lnTo>
                      <a:pt x="3605919" y="44849"/>
                    </a:lnTo>
                    <a:lnTo>
                      <a:pt x="3649361" y="38238"/>
                    </a:lnTo>
                    <a:lnTo>
                      <a:pt x="3692804" y="31699"/>
                    </a:lnTo>
                    <a:lnTo>
                      <a:pt x="3736253" y="25226"/>
                    </a:lnTo>
                    <a:lnTo>
                      <a:pt x="3779696" y="18824"/>
                    </a:lnTo>
                    <a:lnTo>
                      <a:pt x="3823139" y="12485"/>
                    </a:lnTo>
                    <a:lnTo>
                      <a:pt x="3866587" y="6211"/>
                    </a:lnTo>
                    <a:lnTo>
                      <a:pt x="3910030" y="0"/>
                    </a:lnTo>
                  </a:path>
                </a:pathLst>
              </a:custGeom>
              <a:noFill/>
              <a:ln w="26988" cap="flat">
                <a:solidFill>
                  <a:srgbClr val="0000FF"/>
                </a:solidFill>
                <a:prstDash val="sysDot"/>
                <a:bevel/>
              </a:ln>
            </p:spPr>
            <p:txBody>
              <a:bodyPr rtlCol="0" anchor="ctr"/>
              <a:lstStyle/>
              <a:p>
                <a:endParaRPr lang="en-US" sz="1000"/>
              </a:p>
            </p:txBody>
          </p:sp>
        </p:grp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2AF8DB3D-8595-3BEE-8C79-C28F430780EB}"/>
                </a:ext>
              </a:extLst>
            </p:cNvPr>
            <p:cNvSpPr/>
            <p:nvPr/>
          </p:nvSpPr>
          <p:spPr>
            <a:xfrm>
              <a:off x="1177040" y="3435601"/>
              <a:ext cx="1057089" cy="293463"/>
            </a:xfrm>
            <a:custGeom>
              <a:avLst/>
              <a:gdLst>
                <a:gd name="connsiteX0" fmla="*/ 1057090 w 1057089"/>
                <a:gd name="connsiteY0" fmla="*/ 293464 h 293463"/>
                <a:gd name="connsiteX1" fmla="*/ 1057090 w 1057089"/>
                <a:gd name="connsiteY1" fmla="*/ 0 h 293463"/>
                <a:gd name="connsiteX2" fmla="*/ 0 w 1057089"/>
                <a:gd name="connsiteY2" fmla="*/ 0 h 293463"/>
                <a:gd name="connsiteX3" fmla="*/ 0 w 1057089"/>
                <a:gd name="connsiteY3" fmla="*/ 293464 h 29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089" h="293463">
                  <a:moveTo>
                    <a:pt x="1057090" y="293464"/>
                  </a:moveTo>
                  <a:lnTo>
                    <a:pt x="1057090" y="0"/>
                  </a:lnTo>
                  <a:lnTo>
                    <a:pt x="0" y="0"/>
                  </a:lnTo>
                  <a:lnTo>
                    <a:pt x="0" y="293464"/>
                  </a:lnTo>
                  <a:close/>
                </a:path>
              </a:pathLst>
            </a:custGeom>
            <a:solidFill>
              <a:srgbClr val="FFFFFF"/>
            </a:solidFill>
            <a:ln w="5398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5F2E0CE7-F14A-B038-4F05-078A36C0E0E8}"/>
                </a:ext>
              </a:extLst>
            </p:cNvPr>
            <p:cNvSpPr txBox="1"/>
            <p:nvPr/>
          </p:nvSpPr>
          <p:spPr>
            <a:xfrm>
              <a:off x="1507835" y="3423483"/>
              <a:ext cx="7938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FSPL LOS</a:t>
              </a:r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802C7F9B-6CCE-7F43-D56F-261B05E07C01}"/>
                </a:ext>
              </a:extLst>
            </p:cNvPr>
            <p:cNvSpPr/>
            <p:nvPr/>
          </p:nvSpPr>
          <p:spPr>
            <a:xfrm>
              <a:off x="1212975" y="3516268"/>
              <a:ext cx="359350" cy="5537"/>
            </a:xfrm>
            <a:custGeom>
              <a:avLst/>
              <a:gdLst>
                <a:gd name="connsiteX0" fmla="*/ 0 w 359350"/>
                <a:gd name="connsiteY0" fmla="*/ 0 h 5537"/>
                <a:gd name="connsiteX1" fmla="*/ 359350 w 359350"/>
                <a:gd name="connsiteY1" fmla="*/ 0 h 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50" h="5537">
                  <a:moveTo>
                    <a:pt x="0" y="0"/>
                  </a:moveTo>
                  <a:lnTo>
                    <a:pt x="359350" y="0"/>
                  </a:lnTo>
                </a:path>
              </a:pathLst>
            </a:custGeom>
            <a:ln w="26988" cap="flat">
              <a:solidFill>
                <a:srgbClr val="0000FF"/>
              </a:solidFill>
              <a:custDash>
                <a:ds d="1500000" sp="1500000"/>
              </a:custDash>
              <a:bevel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0E627377-B985-13B5-8AA9-CF6565FE742F}"/>
                </a:ext>
              </a:extLst>
            </p:cNvPr>
            <p:cNvSpPr txBox="1"/>
            <p:nvPr/>
          </p:nvSpPr>
          <p:spPr>
            <a:xfrm>
              <a:off x="1507835" y="3555610"/>
              <a:ext cx="8867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FSPL Radar</a:t>
              </a:r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85D1E044-DFC0-A623-7CC4-2E1789C2CC5E}"/>
                </a:ext>
              </a:extLst>
            </p:cNvPr>
            <p:cNvSpPr/>
            <p:nvPr/>
          </p:nvSpPr>
          <p:spPr>
            <a:xfrm>
              <a:off x="1212975" y="3648395"/>
              <a:ext cx="359350" cy="5537"/>
            </a:xfrm>
            <a:custGeom>
              <a:avLst/>
              <a:gdLst>
                <a:gd name="connsiteX0" fmla="*/ 0 w 359350"/>
                <a:gd name="connsiteY0" fmla="*/ 0 h 5537"/>
                <a:gd name="connsiteX1" fmla="*/ 359350 w 359350"/>
                <a:gd name="connsiteY1" fmla="*/ 0 h 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50" h="5537">
                  <a:moveTo>
                    <a:pt x="0" y="0"/>
                  </a:moveTo>
                  <a:lnTo>
                    <a:pt x="359350" y="0"/>
                  </a:lnTo>
                </a:path>
              </a:pathLst>
            </a:custGeom>
            <a:ln w="26988" cap="flat">
              <a:solidFill>
                <a:srgbClr val="0000FF"/>
              </a:solidFill>
              <a:prstDash val="sysDot"/>
              <a:bevel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0575A4F0-D904-B5B8-71E6-429144A86490}"/>
                </a:ext>
              </a:extLst>
            </p:cNvPr>
            <p:cNvSpPr/>
            <p:nvPr/>
          </p:nvSpPr>
          <p:spPr>
            <a:xfrm>
              <a:off x="1177040" y="3435601"/>
              <a:ext cx="1057089" cy="293463"/>
            </a:xfrm>
            <a:custGeom>
              <a:avLst/>
              <a:gdLst>
                <a:gd name="connsiteX0" fmla="*/ 0 w 1057089"/>
                <a:gd name="connsiteY0" fmla="*/ 293464 h 293463"/>
                <a:gd name="connsiteX1" fmla="*/ 0 w 1057089"/>
                <a:gd name="connsiteY1" fmla="*/ 0 h 293463"/>
                <a:gd name="connsiteX2" fmla="*/ 1057090 w 1057089"/>
                <a:gd name="connsiteY2" fmla="*/ 0 h 293463"/>
                <a:gd name="connsiteX3" fmla="*/ 1057090 w 1057089"/>
                <a:gd name="connsiteY3" fmla="*/ 293464 h 29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089" h="293463">
                  <a:moveTo>
                    <a:pt x="0" y="293464"/>
                  </a:moveTo>
                  <a:lnTo>
                    <a:pt x="0" y="0"/>
                  </a:lnTo>
                  <a:lnTo>
                    <a:pt x="1057090" y="0"/>
                  </a:lnTo>
                  <a:lnTo>
                    <a:pt x="1057090" y="293464"/>
                  </a:lnTo>
                  <a:close/>
                </a:path>
              </a:pathLst>
            </a:custGeom>
            <a:noFill/>
            <a:ln w="5398" cap="flat">
              <a:solidFill>
                <a:srgbClr val="26262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D525E3-E206-4C09-A09B-89204A38A5B0}"/>
                  </a:ext>
                </a:extLst>
              </p:cNvPr>
              <p:cNvSpPr txBox="1"/>
              <p:nvPr/>
            </p:nvSpPr>
            <p:spPr>
              <a:xfrm>
                <a:off x="8129775" y="2859305"/>
                <a:ext cx="3623946" cy="276999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𝑼𝑴𝒊</m:t>
                        </m:r>
                      </m:sub>
                    </m:sSub>
                    <m:r>
                      <a:rPr lang="en-US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𝟓𝟕</m:t>
                    </m:r>
                    <m:r>
                      <a:rPr lang="en-US" sz="1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𝒅𝑩</m:t>
                    </m:r>
                    <m:r>
                      <a:rPr lang="en-US" sz="1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]−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</m:t>
                    </m:r>
                    <m:sSub>
                      <m:sSubPr>
                        <m:ctrlP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12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</m:t>
                    </m:r>
                    <m:sSub>
                      <m:sSubPr>
                        <m:ctrlP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sz="1200" b="1" i="0">
                    <a:solidFill>
                      <a:schemeClr val="tx1"/>
                    </a:solidFill>
                    <a:effectLst/>
                    <a:latin typeface="Menlo"/>
                  </a:rPr>
                  <a:t> </a:t>
                </a:r>
                <a:endParaRPr lang="en-US" sz="12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D525E3-E206-4C09-A09B-89204A38A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775" y="2859305"/>
                <a:ext cx="3623946" cy="27699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833849-99FD-49BA-AF88-912DFDBCD59F}"/>
                  </a:ext>
                </a:extLst>
              </p:cNvPr>
              <p:cNvSpPr txBox="1"/>
              <p:nvPr/>
            </p:nvSpPr>
            <p:spPr>
              <a:xfrm>
                <a:off x="744590" y="2810308"/>
                <a:ext cx="4132533" cy="276999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𝑭𝑺𝑷𝑳</m:t>
                        </m:r>
                      </m:sub>
                    </m:sSub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1">
                    <a:solidFill>
                      <a:schemeClr val="tx1"/>
                    </a:solidFill>
                    <a:latin typeface="Menlo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</m:t>
                    </m:r>
                    <m:sSub>
                      <m:sSubPr>
                        <m:ctrlP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  <m:r>
                      <a:rPr lang="en-US" sz="1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</m:t>
                    </m:r>
                    <m:sSub>
                      <m:sSubPr>
                        <m:ctrlP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sz="1200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</m:t>
                    </m:r>
                    <m:sSub>
                      <m:sSubPr>
                        <m:ctrlP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endParaRPr lang="en-US" sz="1200" b="1" i="0">
                  <a:solidFill>
                    <a:schemeClr val="tx1"/>
                  </a:solidFill>
                  <a:effectLst/>
                  <a:latin typeface="Menlo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833849-99FD-49BA-AF88-912DFDBCD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90" y="2810308"/>
                <a:ext cx="4132533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5BA12B-0A67-461F-B00C-156BA0878FD7}"/>
                  </a:ext>
                </a:extLst>
              </p:cNvPr>
              <p:cNvSpPr txBox="1"/>
              <p:nvPr/>
            </p:nvSpPr>
            <p:spPr>
              <a:xfrm>
                <a:off x="10353676" y="522694"/>
                <a:ext cx="1644650" cy="7965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𝑅𝑒𝑓</m:t>
                        </m:r>
                      </m:sub>
                    </m:sSub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Tx-Ref distance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𝑅𝑒𝑓</m:t>
                        </m:r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Ref-Rx distance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Tx-Rx distance</a:t>
                </a:r>
              </a:p>
              <a:p>
                <a:r>
                  <a:rPr lang="en-US" sz="1100">
                    <a:solidFill>
                      <a:schemeClr val="tx1"/>
                    </a:solidFill>
                  </a:rPr>
                  <a:t>Reflector location: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5BA12B-0A67-461F-B00C-156BA0878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676" y="522694"/>
                <a:ext cx="1644650" cy="79650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D9CA32-E17F-4F69-8723-EF9C82A4B8CD}"/>
                  </a:ext>
                </a:extLst>
              </p:cNvPr>
              <p:cNvSpPr txBox="1"/>
              <p:nvPr/>
            </p:nvSpPr>
            <p:spPr>
              <a:xfrm>
                <a:off x="4732122" y="2445544"/>
                <a:ext cx="4032251" cy="3281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𝑹𝒂𝒅𝒂𝒓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𝑻𝒙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𝑹𝒆𝒇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𝑹𝒆𝒇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𝑹𝒙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𝑴𝒆𝒕𝒂</m:t>
                        </m:r>
                      </m:sub>
                    </m:sSub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D9CA32-E17F-4F69-8723-EF9C82A4B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22" y="2445544"/>
                <a:ext cx="4032251" cy="3281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4C3AED3B-7D5D-42CA-87C3-030B9DBA2715}"/>
              </a:ext>
            </a:extLst>
          </p:cNvPr>
          <p:cNvSpPr/>
          <p:nvPr/>
        </p:nvSpPr>
        <p:spPr bwMode="auto">
          <a:xfrm>
            <a:off x="2491696" y="6053138"/>
            <a:ext cx="311150" cy="1763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9375CA1-9AD4-4D77-B34E-8535EBC6E762}"/>
              </a:ext>
            </a:extLst>
          </p:cNvPr>
          <p:cNvSpPr/>
          <p:nvPr/>
        </p:nvSpPr>
        <p:spPr bwMode="auto">
          <a:xfrm>
            <a:off x="2806340" y="3907337"/>
            <a:ext cx="193054" cy="1478061"/>
          </a:xfrm>
          <a:prstGeom prst="rightBrac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DFA4D7-E696-4A10-A3CB-540921E94898}"/>
                  </a:ext>
                </a:extLst>
              </p:cNvPr>
              <p:cNvSpPr txBox="1"/>
              <p:nvPr/>
            </p:nvSpPr>
            <p:spPr>
              <a:xfrm>
                <a:off x="3093758" y="4502077"/>
                <a:ext cx="1025011" cy="253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0">
                    <a:solidFill>
                      <a:schemeClr val="tx1"/>
                    </a:solidFill>
                  </a:rPr>
                  <a:t>Approx.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105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DFA4D7-E696-4A10-A3CB-540921E94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758" y="4502077"/>
                <a:ext cx="1025011" cy="253916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57F23F-5ADE-40FA-927D-9922D6AC1402}"/>
                  </a:ext>
                </a:extLst>
              </p:cNvPr>
              <p:cNvSpPr txBox="1"/>
              <p:nvPr/>
            </p:nvSpPr>
            <p:spPr>
              <a:xfrm>
                <a:off x="5691958" y="3202085"/>
                <a:ext cx="1450988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 Reflector location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57F23F-5ADE-40FA-927D-9922D6AC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958" y="3202085"/>
                <a:ext cx="1450988" cy="276999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>
            <a:extLst>
              <a:ext uri="{FF2B5EF4-FFF2-40B4-BE49-F238E27FC236}">
                <a16:creationId xmlns:a16="http://schemas.microsoft.com/office/drawing/2014/main" id="{E5EFE992-F724-4967-A941-1C5A9DA22063}"/>
              </a:ext>
            </a:extLst>
          </p:cNvPr>
          <p:cNvSpPr/>
          <p:nvPr/>
        </p:nvSpPr>
        <p:spPr bwMode="auto">
          <a:xfrm>
            <a:off x="9880905" y="5031850"/>
            <a:ext cx="130563" cy="371870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C0F20-FF19-47E1-A812-27EFBB844BA4}"/>
                  </a:ext>
                </a:extLst>
              </p:cNvPr>
              <p:cNvSpPr txBox="1"/>
              <p:nvPr/>
            </p:nvSpPr>
            <p:spPr>
              <a:xfrm>
                <a:off x="10233700" y="5048162"/>
                <a:ext cx="1059472" cy="253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0">
                    <a:solidFill>
                      <a:schemeClr val="tx1"/>
                    </a:solidFill>
                  </a:rPr>
                  <a:t>Approx.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105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C0F20-FF19-47E1-A812-27EFBB84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700" y="5048162"/>
                <a:ext cx="1059472" cy="253916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8055E5-27F7-4CC0-A29A-C544BB73A9B7}"/>
              </a:ext>
            </a:extLst>
          </p:cNvPr>
          <p:cNvCxnSpPr>
            <a:cxnSpLocks/>
            <a:stCxn id="25" idx="1"/>
            <a:endCxn id="29" idx="2"/>
          </p:cNvCxnSpPr>
          <p:nvPr/>
        </p:nvCxnSpPr>
        <p:spPr bwMode="auto">
          <a:xfrm flipV="1">
            <a:off x="2999394" y="3479084"/>
            <a:ext cx="3418058" cy="116728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2F2FE1-4786-4724-B226-1BACE3FAFBD3}"/>
                  </a:ext>
                </a:extLst>
              </p:cNvPr>
              <p:cNvSpPr txBox="1"/>
              <p:nvPr/>
            </p:nvSpPr>
            <p:spPr>
              <a:xfrm>
                <a:off x="5846994" y="2789100"/>
                <a:ext cx="1140916" cy="261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𝑀𝑒𝑡𝑎</m:t>
                        </m:r>
                      </m:sub>
                    </m:sSub>
                  </m:oMath>
                </a14:m>
                <a:r>
                  <a:rPr lang="en-US" sz="1100"/>
                  <a:t>= </a:t>
                </a:r>
                <a14:m>
                  <m:oMath xmlns:m="http://schemas.openxmlformats.org/officeDocument/2006/math"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𝑑𝐵𝑠𝑚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2F2FE1-4786-4724-B226-1BACE3FAF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994" y="2789100"/>
                <a:ext cx="1140916" cy="261610"/>
              </a:xfrm>
              <a:prstGeom prst="rect">
                <a:avLst/>
              </a:prstGeom>
              <a:blipFill>
                <a:blip r:embed="rId13"/>
                <a:stretch>
                  <a:fillRect b="-1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71AE93B-1D5C-41E7-BBC3-BB9612641D55}"/>
              </a:ext>
            </a:extLst>
          </p:cNvPr>
          <p:cNvSpPr/>
          <p:nvPr/>
        </p:nvSpPr>
        <p:spPr bwMode="auto">
          <a:xfrm>
            <a:off x="9623496" y="6053137"/>
            <a:ext cx="311150" cy="18799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0">
                <a:extLst>
                  <a:ext uri="{FF2B5EF4-FFF2-40B4-BE49-F238E27FC236}">
                    <a16:creationId xmlns:a16="http://schemas.microsoft.com/office/drawing/2014/main" id="{C4D78830-0874-434E-B4CD-EC00D32E5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9385406"/>
                  </p:ext>
                </p:extLst>
              </p:nvPr>
            </p:nvGraphicFramePr>
            <p:xfrm>
              <a:off x="5083319" y="4441018"/>
              <a:ext cx="2446035" cy="1722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9825">
                      <a:extLst>
                        <a:ext uri="{9D8B030D-6E8A-4147-A177-3AD203B41FA5}">
                          <a16:colId xmlns:a16="http://schemas.microsoft.com/office/drawing/2014/main" val="375815922"/>
                        </a:ext>
                      </a:extLst>
                    </a:gridCol>
                    <a:gridCol w="706210">
                      <a:extLst>
                        <a:ext uri="{9D8B030D-6E8A-4147-A177-3AD203B41FA5}">
                          <a16:colId xmlns:a16="http://schemas.microsoft.com/office/drawing/2014/main" val="1295282070"/>
                        </a:ext>
                      </a:extLst>
                    </a:gridCol>
                  </a:tblGrid>
                  <a:tr h="3383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𝑴𝒆𝒕𝒂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Values [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𝑑𝐵𝑠𝑚</m:t>
                              </m:r>
                            </m:oMath>
                          </a14:m>
                          <a:r>
                            <a:rPr lang="en-US" sz="1100"/>
                            <a:t>]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556336"/>
                      </a:ext>
                    </a:extLst>
                  </a:tr>
                  <a:tr h="2054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Man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0150561"/>
                      </a:ext>
                    </a:extLst>
                  </a:tr>
                  <a:tr h="2054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Small bird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-20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40264243"/>
                      </a:ext>
                    </a:extLst>
                  </a:tr>
                  <a:tr h="2054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Car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20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1619156"/>
                      </a:ext>
                    </a:extLst>
                  </a:tr>
                  <a:tr h="2413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Large commercial airplane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20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90370637"/>
                      </a:ext>
                    </a:extLst>
                  </a:tr>
                  <a:tr h="2054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Small fighters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3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7680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0">
                <a:extLst>
                  <a:ext uri="{FF2B5EF4-FFF2-40B4-BE49-F238E27FC236}">
                    <a16:creationId xmlns:a16="http://schemas.microsoft.com/office/drawing/2014/main" id="{C4D78830-0874-434E-B4CD-EC00D32E52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9385406"/>
                  </p:ext>
                </p:extLst>
              </p:nvPr>
            </p:nvGraphicFramePr>
            <p:xfrm>
              <a:off x="5083319" y="4441018"/>
              <a:ext cx="2446035" cy="1722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9825">
                      <a:extLst>
                        <a:ext uri="{9D8B030D-6E8A-4147-A177-3AD203B41FA5}">
                          <a16:colId xmlns:a16="http://schemas.microsoft.com/office/drawing/2014/main" val="375815922"/>
                        </a:ext>
                      </a:extLst>
                    </a:gridCol>
                    <a:gridCol w="706210">
                      <a:extLst>
                        <a:ext uri="{9D8B030D-6E8A-4147-A177-3AD203B41FA5}">
                          <a16:colId xmlns:a16="http://schemas.microsoft.com/office/drawing/2014/main" val="1295282070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4"/>
                          <a:stretch>
                            <a:fillRect r="-40767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4"/>
                          <a:stretch>
                            <a:fillRect l="-247414" r="-862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55633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Man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0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01505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Small bird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-20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4026424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Car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20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161915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Large commercial airplane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20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79037063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Small fighters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/>
                            <a:t>3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76800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23E8F91-1CC3-4009-A2EB-B0E4FB299066}"/>
              </a:ext>
            </a:extLst>
          </p:cNvPr>
          <p:cNvCxnSpPr>
            <a:cxnSpLocks/>
            <a:stCxn id="30" idx="1"/>
            <a:endCxn id="29" idx="2"/>
          </p:cNvCxnSpPr>
          <p:nvPr/>
        </p:nvCxnSpPr>
        <p:spPr bwMode="auto">
          <a:xfrm flipH="1" flipV="1">
            <a:off x="6417452" y="3479084"/>
            <a:ext cx="3594016" cy="173870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F13FFBE2-A5CB-4009-AAB3-43876281C9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215954"/>
                  </p:ext>
                </p:extLst>
              </p:nvPr>
            </p:nvGraphicFramePr>
            <p:xfrm>
              <a:off x="2453144" y="1109072"/>
              <a:ext cx="7928616" cy="12903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5816">
                      <a:extLst>
                        <a:ext uri="{9D8B030D-6E8A-4147-A177-3AD203B41FA5}">
                          <a16:colId xmlns:a16="http://schemas.microsoft.com/office/drawing/2014/main" val="2002030292"/>
                        </a:ext>
                      </a:extLst>
                    </a:gridCol>
                    <a:gridCol w="1571625">
                      <a:extLst>
                        <a:ext uri="{9D8B030D-6E8A-4147-A177-3AD203B41FA5}">
                          <a16:colId xmlns:a16="http://schemas.microsoft.com/office/drawing/2014/main" val="35487412"/>
                        </a:ext>
                      </a:extLst>
                    </a:gridCol>
                    <a:gridCol w="5591175">
                      <a:extLst>
                        <a:ext uri="{9D8B030D-6E8A-4147-A177-3AD203B41FA5}">
                          <a16:colId xmlns:a16="http://schemas.microsoft.com/office/drawing/2014/main" val="140422963"/>
                        </a:ext>
                      </a:extLst>
                    </a:gridCol>
                  </a:tblGrid>
                  <a:tr h="2621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Linear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dB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65870"/>
                      </a:ext>
                    </a:extLst>
                  </a:tr>
                  <a:tr h="477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FSPL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 lang="de-DE" sz="1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2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4⋅</m:t>
                                            </m:r>
                                            <m:r>
                                              <a:rPr lang="de-DE" sz="12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de-DE" sz="12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𝑇𝑥</m:t>
                                                </m:r>
                                                <m:r>
                                                  <a:rPr lang="en-US" sz="12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12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𝑅𝑥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sz="1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−147. 5 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𝑑𝐵</m:t>
                                    </m:r>
                                  </m:e>
                                </m:d>
                                <m:r>
                                  <a:rPr lang="en-US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+20⋅</m:t>
                                </m:r>
                                <m:r>
                                  <a:rPr lang="en-US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𝑇𝑥</m:t>
                                        </m:r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200" b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+20⋅</m:t>
                                </m:r>
                                <m:r>
                                  <a:rPr lang="en-US" sz="1200" b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</m:t>
                                </m:r>
                                <m:sSub>
                                  <m:sSubPr>
                                    <m:ctrlPr>
                                      <a:rPr lang="en-US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b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221310"/>
                      </a:ext>
                    </a:extLst>
                  </a:tr>
                  <a:tr h="5152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Radar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de-DE" sz="1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200" b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 lang="de-DE" sz="1200" b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Meta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2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4⋅</m:t>
                                            </m:r>
                                            <m:r>
                                              <a:rPr lang="de-DE" sz="12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sz="1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sSubSup>
                                      <m:sSubSupPr>
                                        <m:ctrlP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𝑇𝑥</m:t>
                                        </m:r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𝑅𝑒𝑓</m:t>
                                        </m:r>
                                      </m:sub>
                                      <m:sup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𝑅𝑒𝑓</m:t>
                                        </m:r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𝑅𝑥</m:t>
                                        </m:r>
                                      </m:sub>
                                      <m:sup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−136.5</m:t>
                                </m:r>
                                <m:r>
                                  <a:rPr lang="en-US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𝑑𝐵</m:t>
                                    </m:r>
                                  </m:e>
                                </m:d>
                                <m:r>
                                  <a:rPr lang="en-US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+20⋅</m:t>
                                </m:r>
                                <m:r>
                                  <a:rPr lang="en-US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𝑇𝑥</m:t>
                                        </m:r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𝑅𝑒𝑓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20⋅</m:t>
                                </m:r>
                                <m:r>
                                  <a:rPr lang="en-US" sz="1200" b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</m:t>
                                </m:r>
                                <m:sSub>
                                  <m:sSubPr>
                                    <m:ctrlPr>
                                      <a:rPr lang="en-US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𝑅𝑒𝑓</m:t>
                                        </m:r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sz="1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20⋅</m:t>
                                </m:r>
                                <m:r>
                                  <a:rPr lang="en-US" sz="1200" b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</m:t>
                                </m:r>
                                <m:sSub>
                                  <m:sSubPr>
                                    <m:ctrlPr>
                                      <a:rPr lang="en-US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𝑀𝑒𝑡𝑎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sz="12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87163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F13FFBE2-A5CB-4009-AAB3-43876281C9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0215954"/>
                  </p:ext>
                </p:extLst>
              </p:nvPr>
            </p:nvGraphicFramePr>
            <p:xfrm>
              <a:off x="2453144" y="1109072"/>
              <a:ext cx="7928616" cy="12903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5816">
                      <a:extLst>
                        <a:ext uri="{9D8B030D-6E8A-4147-A177-3AD203B41FA5}">
                          <a16:colId xmlns:a16="http://schemas.microsoft.com/office/drawing/2014/main" val="2002030292"/>
                        </a:ext>
                      </a:extLst>
                    </a:gridCol>
                    <a:gridCol w="1571625">
                      <a:extLst>
                        <a:ext uri="{9D8B030D-6E8A-4147-A177-3AD203B41FA5}">
                          <a16:colId xmlns:a16="http://schemas.microsoft.com/office/drawing/2014/main" val="35487412"/>
                        </a:ext>
                      </a:extLst>
                    </a:gridCol>
                    <a:gridCol w="5591175">
                      <a:extLst>
                        <a:ext uri="{9D8B030D-6E8A-4147-A177-3AD203B41FA5}">
                          <a16:colId xmlns:a16="http://schemas.microsoft.com/office/drawing/2014/main" val="14042296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Equation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Linear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dB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065870"/>
                      </a:ext>
                    </a:extLst>
                  </a:tr>
                  <a:tr h="4893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FSPL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5"/>
                          <a:stretch>
                            <a:fillRect l="-48837" t="-55556" r="-356202" b="-108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41830" t="-55556" r="-109" b="-108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221310"/>
                      </a:ext>
                    </a:extLst>
                  </a:tr>
                  <a:tr h="5267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Radar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48837" t="-144828" r="-356202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41830" t="-144828" r="-109" b="-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71630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B7BAA0B-F8BF-481B-A000-6E1B0AC8B7FC}"/>
              </a:ext>
            </a:extLst>
          </p:cNvPr>
          <p:cNvSpPr/>
          <p:nvPr/>
        </p:nvSpPr>
        <p:spPr bwMode="auto">
          <a:xfrm>
            <a:off x="2311409" y="1851658"/>
            <a:ext cx="8212086" cy="5734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0669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20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8" grpId="0" animBg="1"/>
      <p:bldP spid="21" grpId="0" animBg="1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B159-067F-4843-9AE8-CBBEF05D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54" y="3008195"/>
            <a:ext cx="10978092" cy="514350"/>
          </a:xfrm>
        </p:spPr>
        <p:txBody>
          <a:bodyPr/>
          <a:lstStyle/>
          <a:p>
            <a:pPr algn="ctr"/>
            <a:r>
              <a:rPr lang="en-US"/>
              <a:t>Urban Scenario Case Study</a:t>
            </a:r>
          </a:p>
        </p:txBody>
      </p:sp>
    </p:spTree>
    <p:extLst>
      <p:ext uri="{BB962C8B-B14F-4D97-AF65-F5344CB8AC3E}">
        <p14:creationId xmlns:p14="http://schemas.microsoft.com/office/powerpoint/2010/main" val="353771411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813B218-D7B0-4E78-8C03-B7B48656C9A6}"/>
              </a:ext>
            </a:extLst>
          </p:cNvPr>
          <p:cNvGrpSpPr/>
          <p:nvPr/>
        </p:nvGrpSpPr>
        <p:grpSpPr>
          <a:xfrm>
            <a:off x="1019614" y="1586608"/>
            <a:ext cx="4983557" cy="3404204"/>
            <a:chOff x="842568" y="1639390"/>
            <a:chExt cx="4983557" cy="3404204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A91162E-D365-47D1-A81B-C3C5CA919B41}"/>
                </a:ext>
              </a:extLst>
            </p:cNvPr>
            <p:cNvSpPr/>
            <p:nvPr/>
          </p:nvSpPr>
          <p:spPr bwMode="auto">
            <a:xfrm>
              <a:off x="3416290" y="1639390"/>
              <a:ext cx="342900" cy="1137252"/>
            </a:xfrm>
            <a:custGeom>
              <a:avLst/>
              <a:gdLst>
                <a:gd name="connsiteX0" fmla="*/ 0 w 342900"/>
                <a:gd name="connsiteY0" fmla="*/ 0 h 1133475"/>
                <a:gd name="connsiteX1" fmla="*/ 190500 w 342900"/>
                <a:gd name="connsiteY1" fmla="*/ 1133475 h 1133475"/>
                <a:gd name="connsiteX2" fmla="*/ 342900 w 342900"/>
                <a:gd name="connsiteY2" fmla="*/ 857250 h 1133475"/>
                <a:gd name="connsiteX3" fmla="*/ 196850 w 342900"/>
                <a:gd name="connsiteY3" fmla="*/ 9525 h 1133475"/>
                <a:gd name="connsiteX4" fmla="*/ 0 w 342900"/>
                <a:gd name="connsiteY4" fmla="*/ 0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133475">
                  <a:moveTo>
                    <a:pt x="0" y="0"/>
                  </a:moveTo>
                  <a:lnTo>
                    <a:pt x="190500" y="1133475"/>
                  </a:lnTo>
                  <a:lnTo>
                    <a:pt x="342900" y="857250"/>
                  </a:lnTo>
                  <a:lnTo>
                    <a:pt x="196850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BDDD4F0-661D-43D4-8BFF-DF6AFDE98D14}"/>
                </a:ext>
              </a:extLst>
            </p:cNvPr>
            <p:cNvSpPr/>
            <p:nvPr/>
          </p:nvSpPr>
          <p:spPr bwMode="auto">
            <a:xfrm>
              <a:off x="3611215" y="2504339"/>
              <a:ext cx="2209800" cy="286702"/>
            </a:xfrm>
            <a:custGeom>
              <a:avLst/>
              <a:gdLst>
                <a:gd name="connsiteX0" fmla="*/ 149225 w 2209800"/>
                <a:gd name="connsiteY0" fmla="*/ 0 h 285750"/>
                <a:gd name="connsiteX1" fmla="*/ 2203450 w 2209800"/>
                <a:gd name="connsiteY1" fmla="*/ 6350 h 285750"/>
                <a:gd name="connsiteX2" fmla="*/ 2209800 w 2209800"/>
                <a:gd name="connsiteY2" fmla="*/ 285750 h 285750"/>
                <a:gd name="connsiteX3" fmla="*/ 0 w 2209800"/>
                <a:gd name="connsiteY3" fmla="*/ 282575 h 285750"/>
                <a:gd name="connsiteX4" fmla="*/ 149225 w 2209800"/>
                <a:gd name="connsiteY4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800" h="285750">
                  <a:moveTo>
                    <a:pt x="149225" y="0"/>
                  </a:moveTo>
                  <a:lnTo>
                    <a:pt x="2203450" y="6350"/>
                  </a:lnTo>
                  <a:lnTo>
                    <a:pt x="2209800" y="285750"/>
                  </a:lnTo>
                  <a:lnTo>
                    <a:pt x="0" y="282575"/>
                  </a:lnTo>
                  <a:lnTo>
                    <a:pt x="149225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84E7801-533A-4BE3-B5AD-ABF8D71F8F75}"/>
                </a:ext>
              </a:extLst>
            </p:cNvPr>
            <p:cNvSpPr/>
            <p:nvPr/>
          </p:nvSpPr>
          <p:spPr bwMode="auto">
            <a:xfrm>
              <a:off x="3619500" y="1643211"/>
              <a:ext cx="2206625" cy="866478"/>
            </a:xfrm>
            <a:custGeom>
              <a:avLst/>
              <a:gdLst>
                <a:gd name="connsiteX0" fmla="*/ 0 w 2206625"/>
                <a:gd name="connsiteY0" fmla="*/ 0 h 863600"/>
                <a:gd name="connsiteX1" fmla="*/ 139700 w 2206625"/>
                <a:gd name="connsiteY1" fmla="*/ 857250 h 863600"/>
                <a:gd name="connsiteX2" fmla="*/ 2206625 w 2206625"/>
                <a:gd name="connsiteY2" fmla="*/ 863600 h 863600"/>
                <a:gd name="connsiteX3" fmla="*/ 2200275 w 2206625"/>
                <a:gd name="connsiteY3" fmla="*/ 6350 h 863600"/>
                <a:gd name="connsiteX4" fmla="*/ 0 w 2206625"/>
                <a:gd name="connsiteY4" fmla="*/ 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6625" h="863600">
                  <a:moveTo>
                    <a:pt x="0" y="0"/>
                  </a:moveTo>
                  <a:lnTo>
                    <a:pt x="139700" y="857250"/>
                  </a:lnTo>
                  <a:lnTo>
                    <a:pt x="2206625" y="863600"/>
                  </a:lnTo>
                  <a:cubicBezTo>
                    <a:pt x="2204508" y="577850"/>
                    <a:pt x="2202392" y="292100"/>
                    <a:pt x="2200275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AD45F4-D285-44AA-BD2B-E7FF0AD736EC}"/>
                </a:ext>
              </a:extLst>
            </p:cNvPr>
            <p:cNvSpPr/>
            <p:nvPr/>
          </p:nvSpPr>
          <p:spPr bwMode="auto">
            <a:xfrm>
              <a:off x="3784253" y="3460541"/>
              <a:ext cx="2036762" cy="1581640"/>
            </a:xfrm>
            <a:custGeom>
              <a:avLst/>
              <a:gdLst>
                <a:gd name="connsiteX0" fmla="*/ 0 w 2036762"/>
                <a:gd name="connsiteY0" fmla="*/ 0 h 1576387"/>
                <a:gd name="connsiteX1" fmla="*/ 2036762 w 2036762"/>
                <a:gd name="connsiteY1" fmla="*/ 0 h 1576387"/>
                <a:gd name="connsiteX2" fmla="*/ 2036762 w 2036762"/>
                <a:gd name="connsiteY2" fmla="*/ 1576387 h 1576387"/>
                <a:gd name="connsiteX3" fmla="*/ 293687 w 2036762"/>
                <a:gd name="connsiteY3" fmla="*/ 1571625 h 1576387"/>
                <a:gd name="connsiteX4" fmla="*/ 0 w 2036762"/>
                <a:gd name="connsiteY4" fmla="*/ 0 h 157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762" h="1576387">
                  <a:moveTo>
                    <a:pt x="0" y="0"/>
                  </a:moveTo>
                  <a:lnTo>
                    <a:pt x="2036762" y="0"/>
                  </a:lnTo>
                  <a:lnTo>
                    <a:pt x="2036762" y="1576387"/>
                  </a:lnTo>
                  <a:lnTo>
                    <a:pt x="293687" y="1571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F5AEF52-A794-41A4-BD02-2624C579FC80}"/>
                </a:ext>
              </a:extLst>
            </p:cNvPr>
            <p:cNvSpPr/>
            <p:nvPr/>
          </p:nvSpPr>
          <p:spPr bwMode="auto">
            <a:xfrm>
              <a:off x="3621178" y="3461954"/>
              <a:ext cx="463550" cy="1581640"/>
            </a:xfrm>
            <a:custGeom>
              <a:avLst/>
              <a:gdLst>
                <a:gd name="connsiteX0" fmla="*/ 163513 w 463550"/>
                <a:gd name="connsiteY0" fmla="*/ 0 h 1576387"/>
                <a:gd name="connsiteX1" fmla="*/ 0 w 463550"/>
                <a:gd name="connsiteY1" fmla="*/ 273050 h 1576387"/>
                <a:gd name="connsiteX2" fmla="*/ 228600 w 463550"/>
                <a:gd name="connsiteY2" fmla="*/ 1576387 h 1576387"/>
                <a:gd name="connsiteX3" fmla="*/ 463550 w 463550"/>
                <a:gd name="connsiteY3" fmla="*/ 1573212 h 1576387"/>
                <a:gd name="connsiteX4" fmla="*/ 163513 w 463550"/>
                <a:gd name="connsiteY4" fmla="*/ 0 h 157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50" h="1576387">
                  <a:moveTo>
                    <a:pt x="163513" y="0"/>
                  </a:moveTo>
                  <a:lnTo>
                    <a:pt x="0" y="273050"/>
                  </a:lnTo>
                  <a:lnTo>
                    <a:pt x="228600" y="1576387"/>
                  </a:lnTo>
                  <a:lnTo>
                    <a:pt x="463550" y="1573212"/>
                  </a:lnTo>
                  <a:lnTo>
                    <a:pt x="163513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55A937D-3783-4AD6-B7D8-0CDD624FB400}"/>
                </a:ext>
              </a:extLst>
            </p:cNvPr>
            <p:cNvSpPr/>
            <p:nvPr/>
          </p:nvSpPr>
          <p:spPr bwMode="auto">
            <a:xfrm>
              <a:off x="842568" y="1639852"/>
              <a:ext cx="1817687" cy="858514"/>
            </a:xfrm>
            <a:custGeom>
              <a:avLst/>
              <a:gdLst>
                <a:gd name="connsiteX0" fmla="*/ 3175 w 1817687"/>
                <a:gd name="connsiteY0" fmla="*/ 855662 h 855662"/>
                <a:gd name="connsiteX1" fmla="*/ 1817687 w 1817687"/>
                <a:gd name="connsiteY1" fmla="*/ 855662 h 855662"/>
                <a:gd name="connsiteX2" fmla="*/ 1695450 w 1817687"/>
                <a:gd name="connsiteY2" fmla="*/ 3175 h 855662"/>
                <a:gd name="connsiteX3" fmla="*/ 0 w 1817687"/>
                <a:gd name="connsiteY3" fmla="*/ 0 h 855662"/>
                <a:gd name="connsiteX4" fmla="*/ 3175 w 1817687"/>
                <a:gd name="connsiteY4" fmla="*/ 855662 h 85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687" h="855662">
                  <a:moveTo>
                    <a:pt x="3175" y="855662"/>
                  </a:moveTo>
                  <a:lnTo>
                    <a:pt x="1817687" y="855662"/>
                  </a:lnTo>
                  <a:lnTo>
                    <a:pt x="1695450" y="3175"/>
                  </a:lnTo>
                  <a:lnTo>
                    <a:pt x="0" y="0"/>
                  </a:lnTo>
                  <a:cubicBezTo>
                    <a:pt x="2646" y="285750"/>
                    <a:pt x="5291" y="571500"/>
                    <a:pt x="3175" y="855662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48BC8E0-59FE-40C6-9CF7-7D5C86D967EA}"/>
                </a:ext>
              </a:extLst>
            </p:cNvPr>
            <p:cNvSpPr/>
            <p:nvPr/>
          </p:nvSpPr>
          <p:spPr bwMode="auto">
            <a:xfrm>
              <a:off x="844595" y="2489411"/>
              <a:ext cx="1817322" cy="272366"/>
            </a:xfrm>
            <a:custGeom>
              <a:avLst/>
              <a:gdLst>
                <a:gd name="connsiteX0" fmla="*/ 1222 w 1817322"/>
                <a:gd name="connsiteY0" fmla="*/ 271462 h 271462"/>
                <a:gd name="connsiteX1" fmla="*/ 1650635 w 1817322"/>
                <a:gd name="connsiteY1" fmla="*/ 268287 h 271462"/>
                <a:gd name="connsiteX2" fmla="*/ 1817322 w 1817322"/>
                <a:gd name="connsiteY2" fmla="*/ 0 h 271462"/>
                <a:gd name="connsiteX3" fmla="*/ 1222 w 1817322"/>
                <a:gd name="connsiteY3" fmla="*/ 6350 h 271462"/>
                <a:gd name="connsiteX4" fmla="*/ 1222 w 1817322"/>
                <a:gd name="connsiteY4" fmla="*/ 271462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322" h="271462">
                  <a:moveTo>
                    <a:pt x="1222" y="271462"/>
                  </a:moveTo>
                  <a:lnTo>
                    <a:pt x="1650635" y="268287"/>
                  </a:lnTo>
                  <a:lnTo>
                    <a:pt x="1817322" y="0"/>
                  </a:lnTo>
                  <a:lnTo>
                    <a:pt x="1222" y="6350"/>
                  </a:lnTo>
                  <a:cubicBezTo>
                    <a:pt x="164" y="92075"/>
                    <a:pt x="-895" y="177800"/>
                    <a:pt x="1222" y="271462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7A3C9CD-8091-4551-9DE4-FAC07AC59A4E}"/>
                </a:ext>
              </a:extLst>
            </p:cNvPr>
            <p:cNvSpPr/>
            <p:nvPr/>
          </p:nvSpPr>
          <p:spPr bwMode="auto">
            <a:xfrm>
              <a:off x="844639" y="3688698"/>
              <a:ext cx="2033587" cy="1348032"/>
            </a:xfrm>
            <a:custGeom>
              <a:avLst/>
              <a:gdLst>
                <a:gd name="connsiteX0" fmla="*/ 0 w 2033587"/>
                <a:gd name="connsiteY0" fmla="*/ 0 h 1336675"/>
                <a:gd name="connsiteX1" fmla="*/ 1816100 w 2033587"/>
                <a:gd name="connsiteY1" fmla="*/ 1588 h 1336675"/>
                <a:gd name="connsiteX2" fmla="*/ 2033587 w 2033587"/>
                <a:gd name="connsiteY2" fmla="*/ 1336675 h 1336675"/>
                <a:gd name="connsiteX3" fmla="*/ 0 w 2033587"/>
                <a:gd name="connsiteY3" fmla="*/ 1336675 h 1336675"/>
                <a:gd name="connsiteX4" fmla="*/ 0 w 2033587"/>
                <a:gd name="connsiteY4" fmla="*/ 0 h 133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3587" h="1336675">
                  <a:moveTo>
                    <a:pt x="0" y="0"/>
                  </a:moveTo>
                  <a:lnTo>
                    <a:pt x="1816100" y="1588"/>
                  </a:lnTo>
                  <a:lnTo>
                    <a:pt x="2033587" y="1336675"/>
                  </a:lnTo>
                  <a:lnTo>
                    <a:pt x="0" y="1336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3CD246-9CF5-4549-899E-AACEC21A8B62}"/>
              </a:ext>
            </a:extLst>
          </p:cNvPr>
          <p:cNvGrpSpPr/>
          <p:nvPr/>
        </p:nvGrpSpPr>
        <p:grpSpPr>
          <a:xfrm>
            <a:off x="7642598" y="1388127"/>
            <a:ext cx="261612" cy="4333014"/>
            <a:chOff x="7011326" y="1898037"/>
            <a:chExt cx="261612" cy="44657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4F58BE-FA80-4B44-85F3-52569B93DACC}"/>
                </a:ext>
              </a:extLst>
            </p:cNvPr>
            <p:cNvSpPr txBox="1"/>
            <p:nvPr/>
          </p:nvSpPr>
          <p:spPr>
            <a:xfrm rot="16200000">
              <a:off x="6420845" y="2488518"/>
              <a:ext cx="1442572" cy="261610"/>
            </a:xfrm>
            <a:prstGeom prst="rect">
              <a:avLst/>
            </a:prstGeom>
            <a:solidFill>
              <a:schemeClr val="accent6">
                <a:alpha val="43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Transmitter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9F65FD-E46D-49F8-82F8-94EACEA60AE1}"/>
                </a:ext>
              </a:extLst>
            </p:cNvPr>
            <p:cNvSpPr txBox="1"/>
            <p:nvPr/>
          </p:nvSpPr>
          <p:spPr>
            <a:xfrm rot="16200000">
              <a:off x="6049204" y="4302732"/>
              <a:ext cx="2185857" cy="261610"/>
            </a:xfrm>
            <a:prstGeom prst="rect">
              <a:avLst/>
            </a:prstGeom>
            <a:solidFill>
              <a:schemeClr val="accent1">
                <a:alpha val="81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Receiver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DA4E12-5497-428D-B707-21E2005A156E}"/>
                </a:ext>
              </a:extLst>
            </p:cNvPr>
            <p:cNvSpPr txBox="1"/>
            <p:nvPr/>
          </p:nvSpPr>
          <p:spPr>
            <a:xfrm rot="16200000">
              <a:off x="6723485" y="5814310"/>
              <a:ext cx="837295" cy="261610"/>
            </a:xfrm>
            <a:prstGeom prst="rect">
              <a:avLst/>
            </a:prstGeom>
            <a:solidFill>
              <a:srgbClr val="92D050">
                <a:alpha val="60000"/>
              </a:srgb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Reflector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FB5EC881-2FB8-41F0-B3D2-A50501B745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3797816"/>
                  </p:ext>
                </p:extLst>
              </p:nvPr>
            </p:nvGraphicFramePr>
            <p:xfrm>
              <a:off x="7904210" y="1119803"/>
              <a:ext cx="3924051" cy="46013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5413">
                      <a:extLst>
                        <a:ext uri="{9D8B030D-6E8A-4147-A177-3AD203B41FA5}">
                          <a16:colId xmlns:a16="http://schemas.microsoft.com/office/drawing/2014/main" val="624388765"/>
                        </a:ext>
                      </a:extLst>
                    </a:gridCol>
                    <a:gridCol w="1858638">
                      <a:extLst>
                        <a:ext uri="{9D8B030D-6E8A-4147-A177-3AD203B41FA5}">
                          <a16:colId xmlns:a16="http://schemas.microsoft.com/office/drawing/2014/main" val="2458582288"/>
                        </a:ext>
                      </a:extLst>
                    </a:gridCol>
                  </a:tblGrid>
                  <a:tr h="244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Parameter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Values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5355703"/>
                      </a:ext>
                    </a:extLst>
                  </a:tr>
                  <a:tr h="244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Power transmitted</a:t>
                          </a:r>
                        </a:p>
                      </a:txBody>
                      <a:tcP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20.3 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𝑑𝐵𝑚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970"/>
                      </a:ext>
                    </a:extLst>
                  </a:tr>
                  <a:tr h="244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Gain </a:t>
                          </a:r>
                        </a:p>
                      </a:txBody>
                      <a:tcP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19.7 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𝑑𝐵𝑖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9001401"/>
                      </a:ext>
                    </a:extLst>
                  </a:tr>
                  <a:tr h="25247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Position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/>
                        </a:p>
                      </a:txBody>
                      <a:tcP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(309.9 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 170.1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 10.0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260576"/>
                      </a:ext>
                    </a:extLst>
                  </a:tr>
                  <a:tr h="2591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𝑅𝑒𝑓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115 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7742749"/>
                      </a:ext>
                    </a:extLst>
                  </a:tr>
                  <a:tr h="2367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/>
                            <a:t>Beam orientations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𝑇𝑥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𝑇𝑥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/>
                        </a:p>
                      </a:txBody>
                      <a:tcP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80.17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2.46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195054"/>
                      </a:ext>
                    </a:extLst>
                  </a:tr>
                  <a:tr h="244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Gain</a:t>
                          </a:r>
                        </a:p>
                      </a:txBody>
                      <a:tcP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13.5 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𝑑𝐵𝑖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824167"/>
                      </a:ext>
                    </a:extLst>
                  </a:tr>
                  <a:tr h="244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Position grid center 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/>
                        </a:p>
                      </a:txBody>
                      <a:tcP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(180 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 180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 1.5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6821761"/>
                      </a:ext>
                    </a:extLst>
                  </a:tr>
                  <a:tr h="244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Grid size 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/>
                        </a:p>
                      </a:txBody>
                      <a:tcP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120.0 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×120.0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5060757"/>
                      </a:ext>
                    </a:extLst>
                  </a:tr>
                  <a:tr h="244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Grid density</a:t>
                          </a:r>
                        </a:p>
                      </a:txBody>
                      <a:tcP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/>
                            <a:t>uniform spacing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878394"/>
                      </a:ext>
                    </a:extLst>
                  </a:tr>
                  <a:tr h="42771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200" b="0" dirty="0" smtClean="0"/>
                                  <m:t>Beam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i="0" dirty="0" smtClean="0"/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dirty="0" smtClean="0"/>
                                  <m:t>rientation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i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i="0" dirty="0" smtClean="0"/>
                                  <m:t>range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dirty="0" smtClean="0"/>
                                  <m:t> 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: (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−85.6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87.3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/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−87.1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86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01871"/>
                      </a:ext>
                    </a:extLst>
                  </a:tr>
                  <a:tr h="2591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𝑅𝑒𝑓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/>
                            <a:t> range</a:t>
                          </a:r>
                        </a:p>
                      </a:txBody>
                      <a:tcP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3.5 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102.65 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749057"/>
                      </a:ext>
                    </a:extLst>
                  </a:tr>
                  <a:tr h="2591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Sensitivity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𝑅𝑥</m:t>
                                  </m:r>
                                </m:sub>
                              </m:sSub>
                            </m:oMath>
                          </a14:m>
                          <a:endParaRPr lang="en-US" sz="1200"/>
                        </a:p>
                      </a:txBody>
                      <a:tcP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-83.5 dBm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807062"/>
                      </a:ext>
                    </a:extLst>
                  </a:tr>
                  <a:tr h="244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Position grid center 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/>
                        </a:p>
                      </a:txBody>
                      <a:tcP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(195 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 170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 5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803187"/>
                      </a:ext>
                    </a:extLst>
                  </a:tr>
                  <a:tr h="244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Footprint size 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/>
                        </a:p>
                      </a:txBody>
                      <a:tcP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3.0 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×3.0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7907"/>
                      </a:ext>
                    </a:extLst>
                  </a:tr>
                  <a:tr h="2444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Number of reflectors 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1×32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9720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FB5EC881-2FB8-41F0-B3D2-A50501B745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3797816"/>
                  </p:ext>
                </p:extLst>
              </p:nvPr>
            </p:nvGraphicFramePr>
            <p:xfrm>
              <a:off x="7904210" y="1119803"/>
              <a:ext cx="3924051" cy="46013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65413">
                      <a:extLst>
                        <a:ext uri="{9D8B030D-6E8A-4147-A177-3AD203B41FA5}">
                          <a16:colId xmlns:a16="http://schemas.microsoft.com/office/drawing/2014/main" val="624388765"/>
                        </a:ext>
                      </a:extLst>
                    </a:gridCol>
                    <a:gridCol w="1858638">
                      <a:extLst>
                        <a:ext uri="{9D8B030D-6E8A-4147-A177-3AD203B41FA5}">
                          <a16:colId xmlns:a16="http://schemas.microsoft.com/office/drawing/2014/main" val="245858228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Parameter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Values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53557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Power transmitted</a:t>
                          </a:r>
                        </a:p>
                      </a:txBody>
                      <a:tcP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100000" r="-327" b="-149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9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Gain </a:t>
                          </a:r>
                        </a:p>
                      </a:txBody>
                      <a:tcPr>
                        <a:solidFill>
                          <a:schemeClr val="accent6">
                            <a:alpha val="4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200000" r="-327" b="-139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90014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5" t="-300000" r="-90560" b="-12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300000" r="-327" b="-129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7260576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5" t="-375000" r="-90560" b="-1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375000" r="-327" b="-1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774274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5" t="-506667" r="-90560" b="-10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506667" r="-327" b="-109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1950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Gain</a:t>
                          </a:r>
                        </a:p>
                      </a:txBody>
                      <a:tcP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606667" r="-327" b="-99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82416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5" t="-706667" r="-90560" b="-8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706667" r="-327" b="-89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68217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5" t="-806667" r="-90560" b="-7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806667" r="-327" b="-79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506075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Grid density</a:t>
                          </a:r>
                        </a:p>
                      </a:txBody>
                      <a:tcP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906667" r="-327" b="-69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87839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5" t="-604000" r="-90560" b="-3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604000" r="-327" b="-31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01871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5" t="-1100000" r="-90560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1100000" r="-327" b="-3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674905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5" t="-1280000" r="-90560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-83.5 dBm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1">
                            <a:alpha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8070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5" t="-1380000" r="-90560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1380000" r="-327" b="-2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8031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5" t="-1480000" r="-90560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11111" t="-1480000" r="-327" b="-1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7079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Number of reflectors </a:t>
                          </a: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>
                            <a:alpha val="5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1111" t="-1580000" r="-327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97203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E5462A33-7E04-46DA-BF83-BFAA9FEE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54" y="700088"/>
            <a:ext cx="10978092" cy="514350"/>
          </a:xfrm>
        </p:spPr>
        <p:txBody>
          <a:bodyPr/>
          <a:lstStyle/>
          <a:p>
            <a:r>
              <a:rPr lang="de-DE"/>
              <a:t>Urban Scenarios Implementation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BBD6AC-FDF8-4609-B4D0-A8340625AE99}"/>
              </a:ext>
            </a:extLst>
          </p:cNvPr>
          <p:cNvSpPr txBox="1"/>
          <p:nvPr/>
        </p:nvSpPr>
        <p:spPr>
          <a:xfrm>
            <a:off x="193530" y="6201748"/>
            <a:ext cx="120584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[</a:t>
            </a:r>
            <a:r>
              <a:rPr lang="en-US" sz="1000">
                <a:solidFill>
                  <a:schemeClr val="tx1"/>
                </a:solidFill>
                <a:cs typeface="Arial" panose="020B0604020202020204" pitchFamily="34" charset="0"/>
              </a:rPr>
              <a:t>4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] S.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Häger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K.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Heimann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S.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Böcker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and C.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Wietfeld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"Holistic Enlightening of Blackspots With Passive Tailorable Reflecting Surfaces for Efficient Urban mmWave Networks," in </a:t>
            </a:r>
            <a:r>
              <a:rPr lang="en-US" sz="1000" b="0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IEEE Access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vol. 11, 2023.</a:t>
            </a:r>
            <a:endParaRPr lang="en-US" sz="10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59012C-7600-4314-A01B-966004036899}"/>
              </a:ext>
            </a:extLst>
          </p:cNvPr>
          <p:cNvSpPr/>
          <p:nvPr/>
        </p:nvSpPr>
        <p:spPr bwMode="auto">
          <a:xfrm>
            <a:off x="1012119" y="1594157"/>
            <a:ext cx="4988117" cy="3394888"/>
          </a:xfrm>
          <a:prstGeom prst="rect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EC66F2A8-3A7D-4EAE-A6F7-4E3588D7D7DC}"/>
              </a:ext>
            </a:extLst>
          </p:cNvPr>
          <p:cNvSpPr/>
          <p:nvPr/>
        </p:nvSpPr>
        <p:spPr bwMode="auto">
          <a:xfrm>
            <a:off x="3983871" y="2516972"/>
            <a:ext cx="130175" cy="77813"/>
          </a:xfrm>
          <a:prstGeom prst="parallelogram">
            <a:avLst>
              <a:gd name="adj" fmla="val 59682"/>
            </a:avLst>
          </a:prstGeom>
          <a:solidFill>
            <a:srgbClr val="92D05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16EE3E-D16F-48B0-BE7B-7ED5B167A8CD}"/>
              </a:ext>
            </a:extLst>
          </p:cNvPr>
          <p:cNvCxnSpPr>
            <a:cxnSpLocks/>
            <a:stCxn id="69" idx="2"/>
            <a:endCxn id="64" idx="1"/>
          </p:cNvCxnSpPr>
          <p:nvPr/>
        </p:nvCxnSpPr>
        <p:spPr bwMode="auto">
          <a:xfrm flipH="1">
            <a:off x="4072179" y="1966625"/>
            <a:ext cx="381534" cy="55034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1FDD35F-718A-42B4-A614-A116BA99F045}"/>
              </a:ext>
            </a:extLst>
          </p:cNvPr>
          <p:cNvSpPr txBox="1"/>
          <p:nvPr/>
        </p:nvSpPr>
        <p:spPr>
          <a:xfrm>
            <a:off x="3944521" y="1705015"/>
            <a:ext cx="10183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Metasurface</a:t>
            </a: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0759577A-B041-42B6-BBDA-41A5C33DAAB3}"/>
              </a:ext>
            </a:extLst>
          </p:cNvPr>
          <p:cNvSpPr/>
          <p:nvPr/>
        </p:nvSpPr>
        <p:spPr bwMode="auto">
          <a:xfrm>
            <a:off x="2720221" y="1595904"/>
            <a:ext cx="1066800" cy="1146810"/>
          </a:xfrm>
          <a:custGeom>
            <a:avLst/>
            <a:gdLst>
              <a:gd name="connsiteX0" fmla="*/ 0 w 1066800"/>
              <a:gd name="connsiteY0" fmla="*/ 0 h 1143000"/>
              <a:gd name="connsiteX1" fmla="*/ 873125 w 1066800"/>
              <a:gd name="connsiteY1" fmla="*/ 3175 h 1143000"/>
              <a:gd name="connsiteX2" fmla="*/ 1066800 w 1066800"/>
              <a:gd name="connsiteY2" fmla="*/ 1143000 h 1143000"/>
              <a:gd name="connsiteX3" fmla="*/ 120650 w 1066800"/>
              <a:gd name="connsiteY3" fmla="*/ 850900 h 1143000"/>
              <a:gd name="connsiteX4" fmla="*/ 0 w 1066800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0" h="1143000">
                <a:moveTo>
                  <a:pt x="0" y="0"/>
                </a:moveTo>
                <a:lnTo>
                  <a:pt x="873125" y="3175"/>
                </a:lnTo>
                <a:lnTo>
                  <a:pt x="1066800" y="1143000"/>
                </a:lnTo>
                <a:lnTo>
                  <a:pt x="120650" y="8509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C135808-46D1-4866-87C0-4425D24B1EC1}"/>
              </a:ext>
            </a:extLst>
          </p:cNvPr>
          <p:cNvSpPr/>
          <p:nvPr/>
        </p:nvSpPr>
        <p:spPr bwMode="auto">
          <a:xfrm>
            <a:off x="2837696" y="3658384"/>
            <a:ext cx="1206500" cy="1330325"/>
          </a:xfrm>
          <a:custGeom>
            <a:avLst/>
            <a:gdLst>
              <a:gd name="connsiteX0" fmla="*/ 0 w 1206500"/>
              <a:gd name="connsiteY0" fmla="*/ 0 h 1330325"/>
              <a:gd name="connsiteX1" fmla="*/ 965200 w 1206500"/>
              <a:gd name="connsiteY1" fmla="*/ 38100 h 1330325"/>
              <a:gd name="connsiteX2" fmla="*/ 1206500 w 1206500"/>
              <a:gd name="connsiteY2" fmla="*/ 1330325 h 1330325"/>
              <a:gd name="connsiteX3" fmla="*/ 225425 w 1206500"/>
              <a:gd name="connsiteY3" fmla="*/ 1330325 h 1330325"/>
              <a:gd name="connsiteX4" fmla="*/ 0 w 1206500"/>
              <a:gd name="connsiteY4" fmla="*/ 0 h 133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" h="1330325">
                <a:moveTo>
                  <a:pt x="0" y="0"/>
                </a:moveTo>
                <a:lnTo>
                  <a:pt x="965200" y="38100"/>
                </a:lnTo>
                <a:lnTo>
                  <a:pt x="1206500" y="1330325"/>
                </a:lnTo>
                <a:lnTo>
                  <a:pt x="225425" y="13303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A5B550-BB4A-421A-BFBD-712CFE80E5D0}"/>
              </a:ext>
            </a:extLst>
          </p:cNvPr>
          <p:cNvSpPr txBox="1"/>
          <p:nvPr/>
        </p:nvSpPr>
        <p:spPr>
          <a:xfrm>
            <a:off x="6386023" y="2754525"/>
            <a:ext cx="314510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Tx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A4B6C42-636F-4BFF-9800-C1B0BD2BBD24}"/>
              </a:ext>
            </a:extLst>
          </p:cNvPr>
          <p:cNvSpPr/>
          <p:nvPr/>
        </p:nvSpPr>
        <p:spPr bwMode="auto">
          <a:xfrm>
            <a:off x="995954" y="2429555"/>
            <a:ext cx="5002107" cy="1265197"/>
          </a:xfrm>
          <a:custGeom>
            <a:avLst/>
            <a:gdLst>
              <a:gd name="connsiteX0" fmla="*/ 4983480 w 4985435"/>
              <a:gd name="connsiteY0" fmla="*/ 279400 h 1249680"/>
              <a:gd name="connsiteX1" fmla="*/ 2773680 w 4985435"/>
              <a:gd name="connsiteY1" fmla="*/ 289560 h 1249680"/>
              <a:gd name="connsiteX2" fmla="*/ 1849120 w 4985435"/>
              <a:gd name="connsiteY2" fmla="*/ 0 h 1249680"/>
              <a:gd name="connsiteX3" fmla="*/ 1818640 w 4985435"/>
              <a:gd name="connsiteY3" fmla="*/ 0 h 1249680"/>
              <a:gd name="connsiteX4" fmla="*/ 1676400 w 4985435"/>
              <a:gd name="connsiteY4" fmla="*/ 243840 h 1249680"/>
              <a:gd name="connsiteX5" fmla="*/ 0 w 4985435"/>
              <a:gd name="connsiteY5" fmla="*/ 259080 h 1249680"/>
              <a:gd name="connsiteX6" fmla="*/ 15240 w 4985435"/>
              <a:gd name="connsiteY6" fmla="*/ 1203960 h 1249680"/>
              <a:gd name="connsiteX7" fmla="*/ 1813560 w 4985435"/>
              <a:gd name="connsiteY7" fmla="*/ 1198880 h 1249680"/>
              <a:gd name="connsiteX8" fmla="*/ 1844040 w 4985435"/>
              <a:gd name="connsiteY8" fmla="*/ 1214120 h 1249680"/>
              <a:gd name="connsiteX9" fmla="*/ 2809240 w 4985435"/>
              <a:gd name="connsiteY9" fmla="*/ 1249680 h 1249680"/>
              <a:gd name="connsiteX10" fmla="*/ 2794000 w 4985435"/>
              <a:gd name="connsiteY10" fmla="*/ 1249680 h 1249680"/>
              <a:gd name="connsiteX11" fmla="*/ 2946400 w 4985435"/>
              <a:gd name="connsiteY11" fmla="*/ 985520 h 1249680"/>
              <a:gd name="connsiteX12" fmla="*/ 2971800 w 4985435"/>
              <a:gd name="connsiteY12" fmla="*/ 960120 h 1249680"/>
              <a:gd name="connsiteX13" fmla="*/ 4983480 w 4985435"/>
              <a:gd name="connsiteY13" fmla="*/ 955040 h 1249680"/>
              <a:gd name="connsiteX14" fmla="*/ 4983480 w 4985435"/>
              <a:gd name="connsiteY14" fmla="*/ 279400 h 124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85435" h="1249680">
                <a:moveTo>
                  <a:pt x="4983480" y="279400"/>
                </a:moveTo>
                <a:lnTo>
                  <a:pt x="2773680" y="289560"/>
                </a:lnTo>
                <a:lnTo>
                  <a:pt x="1849120" y="0"/>
                </a:lnTo>
                <a:lnTo>
                  <a:pt x="1818640" y="0"/>
                </a:lnTo>
                <a:lnTo>
                  <a:pt x="1676400" y="243840"/>
                </a:lnTo>
                <a:lnTo>
                  <a:pt x="0" y="259080"/>
                </a:lnTo>
                <a:lnTo>
                  <a:pt x="15240" y="1203960"/>
                </a:lnTo>
                <a:lnTo>
                  <a:pt x="1813560" y="1198880"/>
                </a:lnTo>
                <a:lnTo>
                  <a:pt x="1844040" y="1214120"/>
                </a:lnTo>
                <a:lnTo>
                  <a:pt x="2809240" y="1249680"/>
                </a:lnTo>
                <a:lnTo>
                  <a:pt x="2794000" y="1249680"/>
                </a:lnTo>
                <a:lnTo>
                  <a:pt x="2946400" y="985520"/>
                </a:lnTo>
                <a:lnTo>
                  <a:pt x="2971800" y="960120"/>
                </a:lnTo>
                <a:lnTo>
                  <a:pt x="4983480" y="955040"/>
                </a:lnTo>
                <a:cubicBezTo>
                  <a:pt x="4985173" y="733213"/>
                  <a:pt x="4986867" y="511387"/>
                  <a:pt x="4983480" y="279400"/>
                </a:cubicBezTo>
                <a:close/>
              </a:path>
            </a:pathLst>
          </a:custGeom>
          <a:solidFill>
            <a:srgbClr val="92D05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CDC3930-B02D-4294-832D-73C4005F29DA}"/>
              </a:ext>
            </a:extLst>
          </p:cNvPr>
          <p:cNvSpPr txBox="1"/>
          <p:nvPr/>
        </p:nvSpPr>
        <p:spPr>
          <a:xfrm>
            <a:off x="2708205" y="1586194"/>
            <a:ext cx="44429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NLOS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5BB2D31-CC7C-454A-8041-E313373438B7}"/>
              </a:ext>
            </a:extLst>
          </p:cNvPr>
          <p:cNvSpPr/>
          <p:nvPr/>
        </p:nvSpPr>
        <p:spPr bwMode="auto">
          <a:xfrm>
            <a:off x="1000104" y="2432391"/>
            <a:ext cx="4991100" cy="2569947"/>
          </a:xfrm>
          <a:custGeom>
            <a:avLst/>
            <a:gdLst>
              <a:gd name="connsiteX0" fmla="*/ 4991100 w 4991100"/>
              <a:gd name="connsiteY0" fmla="*/ 298450 h 2546350"/>
              <a:gd name="connsiteX1" fmla="*/ 2778125 w 4991100"/>
              <a:gd name="connsiteY1" fmla="*/ 295275 h 2546350"/>
              <a:gd name="connsiteX2" fmla="*/ 1835150 w 4991100"/>
              <a:gd name="connsiteY2" fmla="*/ 0 h 2546350"/>
              <a:gd name="connsiteX3" fmla="*/ 1657350 w 4991100"/>
              <a:gd name="connsiteY3" fmla="*/ 266700 h 2546350"/>
              <a:gd name="connsiteX4" fmla="*/ 0 w 4991100"/>
              <a:gd name="connsiteY4" fmla="*/ 276225 h 2546350"/>
              <a:gd name="connsiteX5" fmla="*/ 9525 w 4991100"/>
              <a:gd name="connsiteY5" fmla="*/ 1209675 h 2546350"/>
              <a:gd name="connsiteX6" fmla="*/ 1828800 w 4991100"/>
              <a:gd name="connsiteY6" fmla="*/ 1212850 h 2546350"/>
              <a:gd name="connsiteX7" fmla="*/ 2057400 w 4991100"/>
              <a:gd name="connsiteY7" fmla="*/ 2546350 h 2546350"/>
              <a:gd name="connsiteX8" fmla="*/ 3035300 w 4991100"/>
              <a:gd name="connsiteY8" fmla="*/ 2536825 h 2546350"/>
              <a:gd name="connsiteX9" fmla="*/ 2787650 w 4991100"/>
              <a:gd name="connsiteY9" fmla="*/ 1241425 h 2546350"/>
              <a:gd name="connsiteX10" fmla="*/ 2952750 w 4991100"/>
              <a:gd name="connsiteY10" fmla="*/ 984250 h 2546350"/>
              <a:gd name="connsiteX11" fmla="*/ 4991100 w 4991100"/>
              <a:gd name="connsiteY11" fmla="*/ 974725 h 2546350"/>
              <a:gd name="connsiteX12" fmla="*/ 4991100 w 4991100"/>
              <a:gd name="connsiteY12" fmla="*/ 298450 h 254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1100" h="2546350">
                <a:moveTo>
                  <a:pt x="4991100" y="298450"/>
                </a:moveTo>
                <a:lnTo>
                  <a:pt x="2778125" y="295275"/>
                </a:lnTo>
                <a:lnTo>
                  <a:pt x="1835150" y="0"/>
                </a:lnTo>
                <a:lnTo>
                  <a:pt x="1657350" y="266700"/>
                </a:lnTo>
                <a:lnTo>
                  <a:pt x="0" y="276225"/>
                </a:lnTo>
                <a:lnTo>
                  <a:pt x="9525" y="1209675"/>
                </a:lnTo>
                <a:lnTo>
                  <a:pt x="1828800" y="1212850"/>
                </a:lnTo>
                <a:lnTo>
                  <a:pt x="2057400" y="2546350"/>
                </a:lnTo>
                <a:lnTo>
                  <a:pt x="3035300" y="2536825"/>
                </a:lnTo>
                <a:lnTo>
                  <a:pt x="2787650" y="1241425"/>
                </a:lnTo>
                <a:lnTo>
                  <a:pt x="2952750" y="984250"/>
                </a:lnTo>
                <a:lnTo>
                  <a:pt x="4991100" y="974725"/>
                </a:lnTo>
                <a:lnTo>
                  <a:pt x="4991100" y="29845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21FC9F6-4067-4E44-8939-814A42942E0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04120" y="2579674"/>
            <a:ext cx="2269888" cy="305656"/>
          </a:xfrm>
          <a:prstGeom prst="straightConnector1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9EA2DF0-0C11-421B-81FC-CBCEC98F6630}"/>
              </a:ext>
            </a:extLst>
          </p:cNvPr>
          <p:cNvSpPr txBox="1"/>
          <p:nvPr/>
        </p:nvSpPr>
        <p:spPr>
          <a:xfrm>
            <a:off x="1928457" y="3907589"/>
            <a:ext cx="813423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of interest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C4B36B6-53DA-4D8E-BA78-83ACC4D467EB}"/>
              </a:ext>
            </a:extLst>
          </p:cNvPr>
          <p:cNvSpPr txBox="1"/>
          <p:nvPr/>
        </p:nvSpPr>
        <p:spPr>
          <a:xfrm>
            <a:off x="977328" y="3420472"/>
            <a:ext cx="44429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LOS</a:t>
            </a:r>
          </a:p>
        </p:txBody>
      </p: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7545439A-7100-4651-A70E-AC585B080685}"/>
              </a:ext>
            </a:extLst>
          </p:cNvPr>
          <p:cNvCxnSpPr/>
          <p:nvPr/>
        </p:nvCxnSpPr>
        <p:spPr bwMode="auto">
          <a:xfrm>
            <a:off x="2757350" y="4131601"/>
            <a:ext cx="314087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5C761F72-6D89-4CEB-8062-506FADC352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289995" y="2555878"/>
            <a:ext cx="757038" cy="111690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F20A9081-322E-4F96-AC03-6551906768B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82200" y="2577419"/>
            <a:ext cx="537513" cy="9750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1DF1CCC3-6BBA-4000-BD10-13BC6CF625D8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8514" y="2543052"/>
            <a:ext cx="394308" cy="90721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AFB0026-DCC0-4A3B-8399-69D3CD5E1864}"/>
              </a:ext>
            </a:extLst>
          </p:cNvPr>
          <p:cNvCxnSpPr>
            <a:cxnSpLocks/>
          </p:cNvCxnSpPr>
          <p:nvPr/>
        </p:nvCxnSpPr>
        <p:spPr bwMode="auto">
          <a:xfrm flipH="1">
            <a:off x="3343639" y="2577419"/>
            <a:ext cx="686361" cy="82674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7E17D04A-C4F3-4091-9856-2F94D494DDFF}"/>
              </a:ext>
            </a:extLst>
          </p:cNvPr>
          <p:cNvCxnSpPr>
            <a:cxnSpLocks/>
          </p:cNvCxnSpPr>
          <p:nvPr/>
        </p:nvCxnSpPr>
        <p:spPr bwMode="auto">
          <a:xfrm flipH="1">
            <a:off x="3343637" y="2579362"/>
            <a:ext cx="676076" cy="63572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55577EEC-23DD-4D0D-9F00-5DF5E9B958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16" t="5045" r="18231"/>
          <a:stretch/>
        </p:blipFill>
        <p:spPr>
          <a:xfrm>
            <a:off x="395489" y="1465382"/>
            <a:ext cx="5686149" cy="398501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54B76E-847C-43D2-8BBD-7EA089294423}"/>
              </a:ext>
            </a:extLst>
          </p:cNvPr>
          <p:cNvCxnSpPr>
            <a:cxnSpLocks/>
          </p:cNvCxnSpPr>
          <p:nvPr/>
        </p:nvCxnSpPr>
        <p:spPr bwMode="auto">
          <a:xfrm flipV="1">
            <a:off x="3796546" y="4305472"/>
            <a:ext cx="2315618" cy="40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121DE5-13B5-4952-8AA4-6C56EAFE0226}"/>
                  </a:ext>
                </a:extLst>
              </p:cNvPr>
              <p:cNvSpPr txBox="1"/>
              <p:nvPr/>
            </p:nvSpPr>
            <p:spPr>
              <a:xfrm>
                <a:off x="6183062" y="4211921"/>
                <a:ext cx="1285367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121DE5-13B5-4952-8AA4-6C56EAFE0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062" y="4211921"/>
                <a:ext cx="1285367" cy="215444"/>
              </a:xfrm>
              <a:prstGeom prst="rect">
                <a:avLst/>
              </a:prstGeom>
              <a:blipFill>
                <a:blip r:embed="rId5"/>
                <a:stretch>
                  <a:fillRect l="-4265" t="-25714" b="-5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AE9108-1817-408B-9240-94E1257204E7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3336" y="2169309"/>
            <a:ext cx="2518828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6AE9697-FBBD-49DC-86F9-6841BA1304BA}"/>
              </a:ext>
            </a:extLst>
          </p:cNvPr>
          <p:cNvSpPr txBox="1"/>
          <p:nvPr/>
        </p:nvSpPr>
        <p:spPr>
          <a:xfrm>
            <a:off x="6136179" y="2023668"/>
            <a:ext cx="75565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Outage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AD9205-BDF7-430A-9F2A-36853527803E}"/>
              </a:ext>
            </a:extLst>
          </p:cNvPr>
          <p:cNvSpPr txBox="1"/>
          <p:nvPr/>
        </p:nvSpPr>
        <p:spPr>
          <a:xfrm>
            <a:off x="971575" y="2899509"/>
            <a:ext cx="75212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Streets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BD213-4742-4626-828D-39E5AE3EA8A8}"/>
              </a:ext>
            </a:extLst>
          </p:cNvPr>
          <p:cNvSpPr txBox="1"/>
          <p:nvPr/>
        </p:nvSpPr>
        <p:spPr>
          <a:xfrm>
            <a:off x="1009432" y="1573777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Houses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6AB57E-55A2-4187-B9FB-326E7379D5FC}"/>
              </a:ext>
            </a:extLst>
          </p:cNvPr>
          <p:cNvSpPr txBox="1"/>
          <p:nvPr/>
        </p:nvSpPr>
        <p:spPr>
          <a:xfrm>
            <a:off x="5168207" y="160046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Houses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B311AA-FB88-40B1-8AB1-353D5B1C768B}"/>
              </a:ext>
            </a:extLst>
          </p:cNvPr>
          <p:cNvSpPr txBox="1"/>
          <p:nvPr/>
        </p:nvSpPr>
        <p:spPr>
          <a:xfrm>
            <a:off x="5130392" y="472631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Houses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6EB579-A351-4AA4-863C-2A3B58E0B4BB}"/>
              </a:ext>
            </a:extLst>
          </p:cNvPr>
          <p:cNvSpPr txBox="1"/>
          <p:nvPr/>
        </p:nvSpPr>
        <p:spPr>
          <a:xfrm>
            <a:off x="1018750" y="4683035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Houses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498B35-2547-41E9-9637-E6A0433A9774}"/>
              </a:ext>
            </a:extLst>
          </p:cNvPr>
          <p:cNvCxnSpPr/>
          <p:nvPr/>
        </p:nvCxnSpPr>
        <p:spPr bwMode="auto">
          <a:xfrm>
            <a:off x="1018750" y="3215085"/>
            <a:ext cx="1445317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7CD6B7-4ADF-451F-B5F8-98253E5644BA}"/>
              </a:ext>
            </a:extLst>
          </p:cNvPr>
          <p:cNvCxnSpPr>
            <a:cxnSpLocks/>
          </p:cNvCxnSpPr>
          <p:nvPr/>
        </p:nvCxnSpPr>
        <p:spPr bwMode="auto">
          <a:xfrm>
            <a:off x="4114046" y="3062153"/>
            <a:ext cx="1784984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62B787-03A7-4C15-96AE-84963EADC92B}"/>
              </a:ext>
            </a:extLst>
          </p:cNvPr>
          <p:cNvCxnSpPr>
            <a:cxnSpLocks/>
          </p:cNvCxnSpPr>
          <p:nvPr/>
        </p:nvCxnSpPr>
        <p:spPr bwMode="auto">
          <a:xfrm>
            <a:off x="3298487" y="3648474"/>
            <a:ext cx="207690" cy="134233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756904-E724-415E-B6CB-391E4450E69D}"/>
              </a:ext>
            </a:extLst>
          </p:cNvPr>
          <p:cNvCxnSpPr>
            <a:cxnSpLocks/>
          </p:cNvCxnSpPr>
          <p:nvPr/>
        </p:nvCxnSpPr>
        <p:spPr bwMode="auto">
          <a:xfrm>
            <a:off x="3153524" y="1595904"/>
            <a:ext cx="146444" cy="1095966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8DFB7DC-6593-4FA1-82D2-1213E9FEFF2B}"/>
              </a:ext>
            </a:extLst>
          </p:cNvPr>
          <p:cNvSpPr txBox="1"/>
          <p:nvPr/>
        </p:nvSpPr>
        <p:spPr>
          <a:xfrm>
            <a:off x="972522" y="1294540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Receiver Grid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CC8F4B-43DE-4958-BC8E-6EA2CCC049CF}"/>
              </a:ext>
            </a:extLst>
          </p:cNvPr>
          <p:cNvSpPr/>
          <p:nvPr/>
        </p:nvSpPr>
        <p:spPr bwMode="auto">
          <a:xfrm>
            <a:off x="6154279" y="4154975"/>
            <a:ext cx="1333489" cy="329335"/>
          </a:xfrm>
          <a:prstGeom prst="rect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5161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4" grpId="0" animBg="1"/>
      <p:bldP spid="69" grpId="0" animBg="1"/>
      <p:bldP spid="92" grpId="0" animBg="1"/>
      <p:bldP spid="93" grpId="0" animBg="1"/>
      <p:bldP spid="99" grpId="0" animBg="1"/>
      <p:bldP spid="99" grpId="1" animBg="1"/>
      <p:bldP spid="110" grpId="0" animBg="1"/>
      <p:bldP spid="111" grpId="0"/>
      <p:bldP spid="101" grpId="0" animBg="1"/>
      <p:bldP spid="102" grpId="0" animBg="1"/>
      <p:bldP spid="112" grpId="0"/>
      <p:bldP spid="7" grpId="0" animBg="1"/>
      <p:bldP spid="18" grpId="0" animBg="1"/>
      <p:bldP spid="49" grpId="0"/>
      <p:bldP spid="49" grpId="1"/>
      <p:bldP spid="2" grpId="0"/>
      <p:bldP spid="2" grpId="1"/>
      <p:bldP spid="44" grpId="0"/>
      <p:bldP spid="44" grpId="1"/>
      <p:bldP spid="45" grpId="0"/>
      <p:bldP spid="45" grpId="1"/>
      <p:bldP spid="46" grpId="0"/>
      <p:bldP spid="46" grpId="1"/>
      <p:bldP spid="63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E43E3-665D-47A9-8960-150142A8C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/>
              <a:t>Motivation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/>
              <a:t>Methodology and Implementation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/>
              <a:t>Results and Conclusion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/>
              <a:t>Timeline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/>
              <a:t>Thesis Table of Content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092D73-E8DD-48FA-A5AD-4DD946B0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462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A6AFE-C94E-4089-B37B-49B692C2DBD2}"/>
              </a:ext>
            </a:extLst>
          </p:cNvPr>
          <p:cNvGrpSpPr/>
          <p:nvPr/>
        </p:nvGrpSpPr>
        <p:grpSpPr>
          <a:xfrm>
            <a:off x="3792580" y="3682165"/>
            <a:ext cx="8391616" cy="2799912"/>
            <a:chOff x="3792580" y="3682165"/>
            <a:chExt cx="8391616" cy="2799912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03AC136-8E63-4C44-B947-8EF82ADB7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728" t="7074" r="71802" b="10479"/>
            <a:stretch/>
          </p:blipFill>
          <p:spPr>
            <a:xfrm>
              <a:off x="4319815" y="3794534"/>
              <a:ext cx="2318907" cy="2239190"/>
            </a:xfrm>
            <a:prstGeom prst="rect">
              <a:avLst/>
            </a:prstGeom>
          </p:spPr>
        </p:pic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AE9249F7-7B1F-41F0-8230-8FC2DA4A6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972" t="7093" r="43957" b="10460"/>
            <a:stretch/>
          </p:blipFill>
          <p:spPr>
            <a:xfrm>
              <a:off x="6688782" y="3794533"/>
              <a:ext cx="2258693" cy="2239190"/>
            </a:xfrm>
            <a:prstGeom prst="rect">
              <a:avLst/>
            </a:prstGeom>
          </p:spPr>
        </p:pic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9B2D8774-1C29-45A9-85B1-AB9A56211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9201" t="6458" r="15910" b="10749"/>
            <a:stretch/>
          </p:blipFill>
          <p:spPr>
            <a:xfrm>
              <a:off x="9091988" y="3797990"/>
              <a:ext cx="2312096" cy="2239190"/>
            </a:xfrm>
            <a:prstGeom prst="rect">
              <a:avLst/>
            </a:pr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E2F7BB34-482E-4181-9C96-BAF478B9C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5199" t="5664" r="10796" b="8414"/>
            <a:stretch/>
          </p:blipFill>
          <p:spPr>
            <a:xfrm>
              <a:off x="11430400" y="3682165"/>
              <a:ext cx="611377" cy="256826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FCA041-E78E-4DD9-BE3B-FE138C8E0A0C}"/>
                </a:ext>
              </a:extLst>
            </p:cNvPr>
            <p:cNvSpPr txBox="1"/>
            <p:nvPr/>
          </p:nvSpPr>
          <p:spPr>
            <a:xfrm rot="16200000">
              <a:off x="3279684" y="4870963"/>
              <a:ext cx="1333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Y- Position [m]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E106A0-A4DE-4A4B-8E51-1D67A7CCF156}"/>
                </a:ext>
              </a:extLst>
            </p:cNvPr>
            <p:cNvSpPr txBox="1"/>
            <p:nvPr/>
          </p:nvSpPr>
          <p:spPr>
            <a:xfrm>
              <a:off x="4181756" y="6006618"/>
              <a:ext cx="25266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120   140   160   180   200   220   240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BD4D5A-8B94-4A3D-A5DF-0441B9CEE481}"/>
                </a:ext>
              </a:extLst>
            </p:cNvPr>
            <p:cNvSpPr txBox="1"/>
            <p:nvPr/>
          </p:nvSpPr>
          <p:spPr>
            <a:xfrm>
              <a:off x="6565334" y="6007825"/>
              <a:ext cx="25266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120   140   160   180   200   220   240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B969FF-BC53-4B43-B503-CDF3BFCDD351}"/>
                </a:ext>
              </a:extLst>
            </p:cNvPr>
            <p:cNvSpPr txBox="1"/>
            <p:nvPr/>
          </p:nvSpPr>
          <p:spPr>
            <a:xfrm>
              <a:off x="8973879" y="6017066"/>
              <a:ext cx="25266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120   140   160   180   200   220   240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83DB76-51A8-486B-9106-D6A9D6C483C5}"/>
                </a:ext>
              </a:extLst>
            </p:cNvPr>
            <p:cNvSpPr txBox="1"/>
            <p:nvPr/>
          </p:nvSpPr>
          <p:spPr>
            <a:xfrm>
              <a:off x="4003948" y="3851393"/>
              <a:ext cx="410690" cy="2118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tx1"/>
                  </a:solidFill>
                </a:rPr>
                <a:t>240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220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200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180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160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140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120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4294EE1-DBF6-4FB5-ADD4-CDCBA564B631}"/>
                </a:ext>
              </a:extLst>
            </p:cNvPr>
            <p:cNvSpPr txBox="1"/>
            <p:nvPr/>
          </p:nvSpPr>
          <p:spPr>
            <a:xfrm>
              <a:off x="7211510" y="6174300"/>
              <a:ext cx="1350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X- Position [m]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162C77-BB93-4A71-A9E7-E4571BB232F9}"/>
                </a:ext>
              </a:extLst>
            </p:cNvPr>
            <p:cNvSpPr txBox="1"/>
            <p:nvPr/>
          </p:nvSpPr>
          <p:spPr>
            <a:xfrm rot="16200000">
              <a:off x="11651524" y="4762851"/>
              <a:ext cx="751051" cy="31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Gain [dB]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158D42C-7C6A-4615-A5BD-F7B340086310}"/>
                </a:ext>
              </a:extLst>
            </p:cNvPr>
            <p:cNvSpPr txBox="1"/>
            <p:nvPr/>
          </p:nvSpPr>
          <p:spPr>
            <a:xfrm>
              <a:off x="4409858" y="3854281"/>
              <a:ext cx="693462" cy="261610"/>
            </a:xfrm>
            <a:prstGeom prst="rect">
              <a:avLst/>
            </a:prstGeom>
            <a:solidFill>
              <a:schemeClr val="lt1">
                <a:alpha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1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8A6F608-F035-4DD6-8AF4-5A6F62ADD6E4}"/>
                </a:ext>
              </a:extLst>
            </p:cNvPr>
            <p:cNvSpPr txBox="1"/>
            <p:nvPr/>
          </p:nvSpPr>
          <p:spPr>
            <a:xfrm>
              <a:off x="6770335" y="3854281"/>
              <a:ext cx="693462" cy="261610"/>
            </a:xfrm>
            <a:prstGeom prst="rect">
              <a:avLst/>
            </a:prstGeom>
            <a:solidFill>
              <a:schemeClr val="lt1">
                <a:alpha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2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5F2A111-89E5-4B5D-B845-6EBDA5024930}"/>
                </a:ext>
              </a:extLst>
            </p:cNvPr>
            <p:cNvSpPr txBox="1"/>
            <p:nvPr/>
          </p:nvSpPr>
          <p:spPr>
            <a:xfrm>
              <a:off x="9154808" y="3877277"/>
              <a:ext cx="693462" cy="261610"/>
            </a:xfrm>
            <a:prstGeom prst="rect">
              <a:avLst/>
            </a:prstGeom>
            <a:solidFill>
              <a:schemeClr val="lt1">
                <a:alpha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ED4BF5-EBC2-46BE-B1AE-D45C33579D50}"/>
              </a:ext>
            </a:extLst>
          </p:cNvPr>
          <p:cNvGrpSpPr/>
          <p:nvPr/>
        </p:nvGrpSpPr>
        <p:grpSpPr>
          <a:xfrm>
            <a:off x="5843147" y="680348"/>
            <a:ext cx="6341048" cy="2703533"/>
            <a:chOff x="5843147" y="680348"/>
            <a:chExt cx="6341048" cy="2703533"/>
          </a:xfrm>
        </p:grpSpPr>
        <p:pic>
          <p:nvPicPr>
            <p:cNvPr id="224" name="Graphic 223">
              <a:extLst>
                <a:ext uri="{FF2B5EF4-FFF2-40B4-BE49-F238E27FC236}">
                  <a16:creationId xmlns:a16="http://schemas.microsoft.com/office/drawing/2014/main" id="{1854A992-3002-4CDC-B02A-41C7EA631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0536" t="7212" r="20550" b="10127"/>
            <a:stretch/>
          </p:blipFill>
          <p:spPr>
            <a:xfrm>
              <a:off x="6430444" y="806171"/>
              <a:ext cx="2271887" cy="2151875"/>
            </a:xfrm>
            <a:prstGeom prst="rect">
              <a:avLst/>
            </a:prstGeom>
          </p:spPr>
        </p:pic>
        <p:pic>
          <p:nvPicPr>
            <p:cNvPr id="225" name="Graphic 224">
              <a:extLst>
                <a:ext uri="{FF2B5EF4-FFF2-40B4-BE49-F238E27FC236}">
                  <a16:creationId xmlns:a16="http://schemas.microsoft.com/office/drawing/2014/main" id="{734C49A6-B263-4058-B054-E772A6F6E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0802" t="7051" r="20731" b="10186"/>
            <a:stretch/>
          </p:blipFill>
          <p:spPr>
            <a:xfrm>
              <a:off x="9004810" y="812658"/>
              <a:ext cx="2220385" cy="214944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79CEA65-90A9-41B6-9C69-A30C39078374}"/>
                </a:ext>
              </a:extLst>
            </p:cNvPr>
            <p:cNvSpPr txBox="1"/>
            <p:nvPr/>
          </p:nvSpPr>
          <p:spPr>
            <a:xfrm>
              <a:off x="6279593" y="2928342"/>
              <a:ext cx="2699653" cy="304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120   140   160   180   200   220   240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AEE8DDB-E633-4784-A532-5C0F40563571}"/>
                </a:ext>
              </a:extLst>
            </p:cNvPr>
            <p:cNvSpPr txBox="1"/>
            <p:nvPr/>
          </p:nvSpPr>
          <p:spPr>
            <a:xfrm>
              <a:off x="8905900" y="2945539"/>
              <a:ext cx="2699653" cy="304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120   140   160   180   200   220   240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3DF92A7-DA3D-4088-A87F-14DE740B39C1}"/>
                </a:ext>
              </a:extLst>
            </p:cNvPr>
            <p:cNvSpPr txBox="1"/>
            <p:nvPr/>
          </p:nvSpPr>
          <p:spPr>
            <a:xfrm>
              <a:off x="6088481" y="827599"/>
              <a:ext cx="438810" cy="2556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tx1"/>
                  </a:solidFill>
                </a:rPr>
                <a:t>240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220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200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180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160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140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120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4A2B0F9-59F9-47EF-B76E-A4509D50936D}"/>
                </a:ext>
              </a:extLst>
            </p:cNvPr>
            <p:cNvSpPr txBox="1"/>
            <p:nvPr/>
          </p:nvSpPr>
          <p:spPr>
            <a:xfrm rot="16200000">
              <a:off x="11654051" y="1821294"/>
              <a:ext cx="709504" cy="350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Gain [dB]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5472330-98AC-4A6E-B555-6CE6BEC607D4}"/>
                </a:ext>
              </a:extLst>
            </p:cNvPr>
            <p:cNvSpPr txBox="1"/>
            <p:nvPr/>
          </p:nvSpPr>
          <p:spPr>
            <a:xfrm>
              <a:off x="11584928" y="695857"/>
              <a:ext cx="369012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tx1"/>
                  </a:solidFill>
                </a:rPr>
                <a:t>15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10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5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0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-5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-10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-15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-20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88A9D05-71D2-4CC4-8FFF-C801806DA561}"/>
                </a:ext>
              </a:extLst>
            </p:cNvPr>
            <p:cNvSpPr txBox="1"/>
            <p:nvPr/>
          </p:nvSpPr>
          <p:spPr>
            <a:xfrm rot="16200000">
              <a:off x="5330251" y="1747677"/>
              <a:ext cx="1333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Y- Position [m]</a:t>
              </a:r>
            </a:p>
          </p:txBody>
        </p:sp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9496311-5A65-44BC-A85D-6FD997C11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82256" t="4753" r="12756" b="5190"/>
            <a:stretch/>
          </p:blipFill>
          <p:spPr>
            <a:xfrm>
              <a:off x="11393720" y="680348"/>
              <a:ext cx="266043" cy="2547577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94982FC-DA4E-4AC3-BC8C-42B594170277}"/>
                </a:ext>
              </a:extLst>
            </p:cNvPr>
            <p:cNvSpPr txBox="1"/>
            <p:nvPr/>
          </p:nvSpPr>
          <p:spPr>
            <a:xfrm>
              <a:off x="6527291" y="867173"/>
              <a:ext cx="667840" cy="26161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Narrow</a:t>
              </a:r>
              <a:endParaRPr lang="en-US" sz="110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BF3CAFF-89EC-484E-B461-616CBCCA3F0B}"/>
                </a:ext>
              </a:extLst>
            </p:cNvPr>
            <p:cNvSpPr txBox="1"/>
            <p:nvPr/>
          </p:nvSpPr>
          <p:spPr>
            <a:xfrm>
              <a:off x="9057289" y="874889"/>
              <a:ext cx="556006" cy="26161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Broad</a:t>
              </a:r>
              <a:endParaRPr lang="en-US" sz="1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57F527-C417-44AF-8BBC-5AA5398C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Urban Scenario Reflector Gains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C2AB2-079A-4ACC-AECC-4C92523D607B}"/>
              </a:ext>
            </a:extLst>
          </p:cNvPr>
          <p:cNvSpPr txBox="1"/>
          <p:nvPr/>
        </p:nvSpPr>
        <p:spPr>
          <a:xfrm>
            <a:off x="502364" y="3390272"/>
            <a:ext cx="160655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n-US" sz="11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metasurface</a:t>
            </a: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IRS models [1-3]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88C4C5B-AE82-44AF-A83C-6D34E7FCB76E}"/>
                  </a:ext>
                </a:extLst>
              </p:cNvPr>
              <p:cNvSpPr txBox="1"/>
              <p:nvPr/>
            </p:nvSpPr>
            <p:spPr>
              <a:xfrm>
                <a:off x="5713167" y="4101996"/>
                <a:ext cx="840457" cy="55399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>
                    <a:solidFill>
                      <a:schemeClr val="tx1"/>
                    </a:solidFill>
                  </a:rPr>
                  <a:t>Constant gain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sz="1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dev</m:t>
                        </m:r>
                      </m:sub>
                    </m:sSub>
                  </m:oMath>
                </a14:m>
                <a:r>
                  <a:rPr lang="en-US" sz="100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88C4C5B-AE82-44AF-A83C-6D34E7FCB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167" y="4101996"/>
                <a:ext cx="840457" cy="553998"/>
              </a:xfrm>
              <a:prstGeom prst="rect">
                <a:avLst/>
              </a:prstGeom>
              <a:blipFill>
                <a:blip r:embed="rId8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42FFCEF0-6F43-4082-8CDA-120812DE8A37}"/>
              </a:ext>
            </a:extLst>
          </p:cNvPr>
          <p:cNvSpPr txBox="1"/>
          <p:nvPr/>
        </p:nvSpPr>
        <p:spPr>
          <a:xfrm>
            <a:off x="7918166" y="5575343"/>
            <a:ext cx="259077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Varied gains in a controllable manner.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4C61972-E123-4029-9451-49336D67C43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973998" y="4866902"/>
            <a:ext cx="477544" cy="682099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BFAB593-5DF0-4A5C-ACBE-E40C50D4C011}"/>
              </a:ext>
            </a:extLst>
          </p:cNvPr>
          <p:cNvCxnSpPr>
            <a:cxnSpLocks/>
          </p:cNvCxnSpPr>
          <p:nvPr/>
        </p:nvCxnSpPr>
        <p:spPr bwMode="auto">
          <a:xfrm flipV="1">
            <a:off x="9736758" y="4910699"/>
            <a:ext cx="378244" cy="674701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F7C73EAD-7FAB-4C4B-BF66-AF9861396595}"/>
              </a:ext>
            </a:extLst>
          </p:cNvPr>
          <p:cNvSpPr txBox="1"/>
          <p:nvPr/>
        </p:nvSpPr>
        <p:spPr>
          <a:xfrm>
            <a:off x="584779" y="1450776"/>
            <a:ext cx="160655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 </a:t>
            </a:r>
            <a:r>
              <a:rPr lang="en-US" sz="11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metasurface</a:t>
            </a:r>
            <a:endParaRPr 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HELIOS model [4] 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727633B-8CFB-427D-9C42-84063412BD3C}"/>
              </a:ext>
            </a:extLst>
          </p:cNvPr>
          <p:cNvGrpSpPr/>
          <p:nvPr/>
        </p:nvGrpSpPr>
        <p:grpSpPr>
          <a:xfrm>
            <a:off x="893977" y="2371177"/>
            <a:ext cx="4044368" cy="203917"/>
            <a:chOff x="997715" y="1467148"/>
            <a:chExt cx="4484452" cy="195798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FCD372C-F4E9-438F-A1B6-CEC909EBB1B6}"/>
                </a:ext>
              </a:extLst>
            </p:cNvPr>
            <p:cNvGrpSpPr/>
            <p:nvPr/>
          </p:nvGrpSpPr>
          <p:grpSpPr>
            <a:xfrm>
              <a:off x="997716" y="1471381"/>
              <a:ext cx="4484451" cy="191565"/>
              <a:chOff x="1379196" y="1416419"/>
              <a:chExt cx="5620758" cy="151133"/>
            </a:xfrm>
            <a:solidFill>
              <a:srgbClr val="92D050"/>
            </a:solidFill>
          </p:grpSpPr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E9D24FB3-6EEC-4B8A-BAC9-8DBC2E4DAFB0}"/>
                  </a:ext>
                </a:extLst>
              </p:cNvPr>
              <p:cNvSpPr/>
              <p:nvPr/>
            </p:nvSpPr>
            <p:spPr bwMode="auto">
              <a:xfrm rot="10800000" flipH="1">
                <a:off x="1379196" y="1416719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41" name="Isosceles Triangle 140">
                <a:extLst>
                  <a:ext uri="{FF2B5EF4-FFF2-40B4-BE49-F238E27FC236}">
                    <a16:creationId xmlns:a16="http://schemas.microsoft.com/office/drawing/2014/main" id="{92AA964F-AF24-48C4-88B2-5A0D184448E1}"/>
                  </a:ext>
                </a:extLst>
              </p:cNvPr>
              <p:cNvSpPr/>
              <p:nvPr/>
            </p:nvSpPr>
            <p:spPr bwMode="auto">
              <a:xfrm rot="10800000" flipH="1">
                <a:off x="1554845" y="1416720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42" name="Isosceles Triangle 141">
                <a:extLst>
                  <a:ext uri="{FF2B5EF4-FFF2-40B4-BE49-F238E27FC236}">
                    <a16:creationId xmlns:a16="http://schemas.microsoft.com/office/drawing/2014/main" id="{DBCCBB51-AC6D-48BE-B034-56BCEDE89930}"/>
                  </a:ext>
                </a:extLst>
              </p:cNvPr>
              <p:cNvSpPr/>
              <p:nvPr/>
            </p:nvSpPr>
            <p:spPr bwMode="auto">
              <a:xfrm rot="10800000" flipH="1">
                <a:off x="1730494" y="1416419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6D2BC0BD-703E-400F-8BF6-AE3C6127372C}"/>
                  </a:ext>
                </a:extLst>
              </p:cNvPr>
              <p:cNvSpPr/>
              <p:nvPr/>
            </p:nvSpPr>
            <p:spPr bwMode="auto">
              <a:xfrm rot="10800000" flipH="1">
                <a:off x="1906143" y="1416420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44" name="Isosceles Triangle 143">
                <a:extLst>
                  <a:ext uri="{FF2B5EF4-FFF2-40B4-BE49-F238E27FC236}">
                    <a16:creationId xmlns:a16="http://schemas.microsoft.com/office/drawing/2014/main" id="{8E2CDC62-4DC8-47A5-AF3D-5FE963A48B80}"/>
                  </a:ext>
                </a:extLst>
              </p:cNvPr>
              <p:cNvSpPr/>
              <p:nvPr/>
            </p:nvSpPr>
            <p:spPr bwMode="auto">
              <a:xfrm rot="10800000" flipH="1">
                <a:off x="2081791" y="1417947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0F7E21CE-212B-4B24-A20B-8525A79CA99A}"/>
                  </a:ext>
                </a:extLst>
              </p:cNvPr>
              <p:cNvSpPr/>
              <p:nvPr/>
            </p:nvSpPr>
            <p:spPr bwMode="auto">
              <a:xfrm rot="10800000" flipH="1">
                <a:off x="2257440" y="1417948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0FB3A31-1B04-4B62-A850-410738274385}"/>
                  </a:ext>
                </a:extLst>
              </p:cNvPr>
              <p:cNvSpPr/>
              <p:nvPr/>
            </p:nvSpPr>
            <p:spPr bwMode="auto">
              <a:xfrm rot="10800000" flipH="1">
                <a:off x="2433088" y="1418384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CEE1FD2A-FF3D-4010-BEAD-64C53D5A01B9}"/>
                  </a:ext>
                </a:extLst>
              </p:cNvPr>
              <p:cNvSpPr/>
              <p:nvPr/>
            </p:nvSpPr>
            <p:spPr bwMode="auto">
              <a:xfrm rot="10800000" flipH="1">
                <a:off x="2608737" y="1418385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48" name="Isosceles Triangle 147">
                <a:extLst>
                  <a:ext uri="{FF2B5EF4-FFF2-40B4-BE49-F238E27FC236}">
                    <a16:creationId xmlns:a16="http://schemas.microsoft.com/office/drawing/2014/main" id="{2C5AC2BD-E7FA-4549-954E-F25EF7C2C1C7}"/>
                  </a:ext>
                </a:extLst>
              </p:cNvPr>
              <p:cNvSpPr/>
              <p:nvPr/>
            </p:nvSpPr>
            <p:spPr bwMode="auto">
              <a:xfrm rot="10800000" flipH="1">
                <a:off x="2784386" y="1418084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49" name="Isosceles Triangle 148">
                <a:extLst>
                  <a:ext uri="{FF2B5EF4-FFF2-40B4-BE49-F238E27FC236}">
                    <a16:creationId xmlns:a16="http://schemas.microsoft.com/office/drawing/2014/main" id="{4A6F3845-B1B1-41EC-B334-A64CC3CDEF1A}"/>
                  </a:ext>
                </a:extLst>
              </p:cNvPr>
              <p:cNvSpPr/>
              <p:nvPr/>
            </p:nvSpPr>
            <p:spPr bwMode="auto">
              <a:xfrm rot="10800000" flipH="1">
                <a:off x="2960035" y="1418085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A8360C6C-1887-4059-9264-FB228C06FB87}"/>
                  </a:ext>
                </a:extLst>
              </p:cNvPr>
              <p:cNvSpPr/>
              <p:nvPr/>
            </p:nvSpPr>
            <p:spPr bwMode="auto">
              <a:xfrm rot="10800000" flipH="1">
                <a:off x="3135683" y="1419612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2ECC180D-5409-432D-AE17-B6411100FB2F}"/>
                  </a:ext>
                </a:extLst>
              </p:cNvPr>
              <p:cNvSpPr/>
              <p:nvPr/>
            </p:nvSpPr>
            <p:spPr bwMode="auto">
              <a:xfrm rot="10800000" flipH="1">
                <a:off x="3311332" y="1419613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DA6F59F6-722D-4EDE-97DA-5252368F6CCD}"/>
                  </a:ext>
                </a:extLst>
              </p:cNvPr>
              <p:cNvSpPr/>
              <p:nvPr/>
            </p:nvSpPr>
            <p:spPr bwMode="auto">
              <a:xfrm rot="10800000" flipH="1">
                <a:off x="3486980" y="1419160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44A9D6CB-D742-48C4-A289-B6FF3AFD083A}"/>
                  </a:ext>
                </a:extLst>
              </p:cNvPr>
              <p:cNvSpPr/>
              <p:nvPr/>
            </p:nvSpPr>
            <p:spPr bwMode="auto">
              <a:xfrm rot="10800000" flipH="1">
                <a:off x="3662629" y="1419161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AE1396AA-E176-420E-A5A4-21E410E1EA3D}"/>
                  </a:ext>
                </a:extLst>
              </p:cNvPr>
              <p:cNvSpPr/>
              <p:nvPr/>
            </p:nvSpPr>
            <p:spPr bwMode="auto">
              <a:xfrm rot="10800000" flipH="1">
                <a:off x="3838278" y="1418860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82EB8EAE-8475-44D8-B4D2-95B4A76DFB6D}"/>
                  </a:ext>
                </a:extLst>
              </p:cNvPr>
              <p:cNvSpPr/>
              <p:nvPr/>
            </p:nvSpPr>
            <p:spPr bwMode="auto">
              <a:xfrm rot="10800000" flipH="1">
                <a:off x="4013927" y="1418861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85F71CD8-C047-4CAD-9C41-CB8436F00F27}"/>
                  </a:ext>
                </a:extLst>
              </p:cNvPr>
              <p:cNvSpPr/>
              <p:nvPr/>
            </p:nvSpPr>
            <p:spPr bwMode="auto">
              <a:xfrm rot="10800000" flipH="1">
                <a:off x="4189575" y="1420388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28B72E0D-3DAC-4B55-B986-C363E8A2885F}"/>
                  </a:ext>
                </a:extLst>
              </p:cNvPr>
              <p:cNvSpPr/>
              <p:nvPr/>
            </p:nvSpPr>
            <p:spPr bwMode="auto">
              <a:xfrm rot="10800000" flipH="1">
                <a:off x="4365224" y="1420389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7BFCBB6F-1119-46C5-8558-37C9C9A1C113}"/>
                  </a:ext>
                </a:extLst>
              </p:cNvPr>
              <p:cNvSpPr/>
              <p:nvPr/>
            </p:nvSpPr>
            <p:spPr bwMode="auto">
              <a:xfrm rot="10800000" flipH="1">
                <a:off x="4540872" y="1420825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B36249BA-9F55-46B2-94BD-0BC9830C1292}"/>
                  </a:ext>
                </a:extLst>
              </p:cNvPr>
              <p:cNvSpPr/>
              <p:nvPr/>
            </p:nvSpPr>
            <p:spPr bwMode="auto">
              <a:xfrm rot="10800000" flipH="1">
                <a:off x="4716521" y="1420826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3594DF7E-5D97-46FF-8FF2-48A5CCD9C677}"/>
                  </a:ext>
                </a:extLst>
              </p:cNvPr>
              <p:cNvSpPr/>
              <p:nvPr/>
            </p:nvSpPr>
            <p:spPr bwMode="auto">
              <a:xfrm rot="10800000" flipH="1">
                <a:off x="4892170" y="1420525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61" name="Isosceles Triangle 160">
                <a:extLst>
                  <a:ext uri="{FF2B5EF4-FFF2-40B4-BE49-F238E27FC236}">
                    <a16:creationId xmlns:a16="http://schemas.microsoft.com/office/drawing/2014/main" id="{7BB7A5DB-92EC-4DE7-83ED-2C6B132FD7AB}"/>
                  </a:ext>
                </a:extLst>
              </p:cNvPr>
              <p:cNvSpPr/>
              <p:nvPr/>
            </p:nvSpPr>
            <p:spPr bwMode="auto">
              <a:xfrm rot="10800000" flipH="1">
                <a:off x="5067819" y="1420526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62" name="Isosceles Triangle 161">
                <a:extLst>
                  <a:ext uri="{FF2B5EF4-FFF2-40B4-BE49-F238E27FC236}">
                    <a16:creationId xmlns:a16="http://schemas.microsoft.com/office/drawing/2014/main" id="{26D6D4A8-79E0-4DDB-8B8D-1820980F0696}"/>
                  </a:ext>
                </a:extLst>
              </p:cNvPr>
              <p:cNvSpPr/>
              <p:nvPr/>
            </p:nvSpPr>
            <p:spPr bwMode="auto">
              <a:xfrm rot="10800000" flipH="1">
                <a:off x="5243467" y="1422053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E180D2CB-E1C9-4FAE-A6F4-3E5C76BE6863}"/>
                  </a:ext>
                </a:extLst>
              </p:cNvPr>
              <p:cNvSpPr/>
              <p:nvPr/>
            </p:nvSpPr>
            <p:spPr bwMode="auto">
              <a:xfrm rot="10800000" flipH="1">
                <a:off x="5419116" y="1422054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0A7A910B-AA52-4BC9-A31B-40F52511008C}"/>
                  </a:ext>
                </a:extLst>
              </p:cNvPr>
              <p:cNvSpPr/>
              <p:nvPr/>
            </p:nvSpPr>
            <p:spPr bwMode="auto">
              <a:xfrm rot="10800000" flipH="1">
                <a:off x="5594764" y="1423017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2346CA96-56EC-4C00-A942-486140E0E79C}"/>
                  </a:ext>
                </a:extLst>
              </p:cNvPr>
              <p:cNvSpPr/>
              <p:nvPr/>
            </p:nvSpPr>
            <p:spPr bwMode="auto">
              <a:xfrm rot="10800000" flipH="1">
                <a:off x="5770413" y="1423018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66" name="Isosceles Triangle 165">
                <a:extLst>
                  <a:ext uri="{FF2B5EF4-FFF2-40B4-BE49-F238E27FC236}">
                    <a16:creationId xmlns:a16="http://schemas.microsoft.com/office/drawing/2014/main" id="{0554A6C1-CDEA-4EF4-9C8F-8635AE3C3C71}"/>
                  </a:ext>
                </a:extLst>
              </p:cNvPr>
              <p:cNvSpPr/>
              <p:nvPr/>
            </p:nvSpPr>
            <p:spPr bwMode="auto">
              <a:xfrm rot="10800000" flipH="1">
                <a:off x="5946062" y="1422717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8A207257-2A01-48D3-B657-A15046ADA7A8}"/>
                  </a:ext>
                </a:extLst>
              </p:cNvPr>
              <p:cNvSpPr/>
              <p:nvPr/>
            </p:nvSpPr>
            <p:spPr bwMode="auto">
              <a:xfrm rot="10800000" flipH="1">
                <a:off x="6121711" y="1422718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68" name="Isosceles Triangle 167">
                <a:extLst>
                  <a:ext uri="{FF2B5EF4-FFF2-40B4-BE49-F238E27FC236}">
                    <a16:creationId xmlns:a16="http://schemas.microsoft.com/office/drawing/2014/main" id="{54F912FC-5C00-400C-B618-3D54C9FF6F28}"/>
                  </a:ext>
                </a:extLst>
              </p:cNvPr>
              <p:cNvSpPr/>
              <p:nvPr/>
            </p:nvSpPr>
            <p:spPr bwMode="auto">
              <a:xfrm rot="10800000" flipH="1">
                <a:off x="6297359" y="1424245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69" name="Isosceles Triangle 168">
                <a:extLst>
                  <a:ext uri="{FF2B5EF4-FFF2-40B4-BE49-F238E27FC236}">
                    <a16:creationId xmlns:a16="http://schemas.microsoft.com/office/drawing/2014/main" id="{D31FDAA9-EF7A-4B54-B8A2-31BDFAA07D2D}"/>
                  </a:ext>
                </a:extLst>
              </p:cNvPr>
              <p:cNvSpPr/>
              <p:nvPr/>
            </p:nvSpPr>
            <p:spPr bwMode="auto">
              <a:xfrm rot="10800000" flipH="1">
                <a:off x="6473008" y="1424246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70" name="Isosceles Triangle 169">
                <a:extLst>
                  <a:ext uri="{FF2B5EF4-FFF2-40B4-BE49-F238E27FC236}">
                    <a16:creationId xmlns:a16="http://schemas.microsoft.com/office/drawing/2014/main" id="{463C7BB0-7F0A-4E80-AFB4-A6BB89BAB1BB}"/>
                  </a:ext>
                </a:extLst>
              </p:cNvPr>
              <p:cNvSpPr/>
              <p:nvPr/>
            </p:nvSpPr>
            <p:spPr bwMode="auto">
              <a:xfrm rot="10800000" flipH="1">
                <a:off x="6648656" y="1424682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71" name="Isosceles Triangle 170">
                <a:extLst>
                  <a:ext uri="{FF2B5EF4-FFF2-40B4-BE49-F238E27FC236}">
                    <a16:creationId xmlns:a16="http://schemas.microsoft.com/office/drawing/2014/main" id="{F7C67802-13B0-46CF-A709-5966854CBFB1}"/>
                  </a:ext>
                </a:extLst>
              </p:cNvPr>
              <p:cNvSpPr/>
              <p:nvPr/>
            </p:nvSpPr>
            <p:spPr bwMode="auto">
              <a:xfrm rot="10800000" flipH="1">
                <a:off x="6824305" y="1424683"/>
                <a:ext cx="175649" cy="142869"/>
              </a:xfrm>
              <a:prstGeom prst="triangle">
                <a:avLst>
                  <a:gd name="adj" fmla="val 1205"/>
                </a:avLst>
              </a:prstGeom>
              <a:grp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</p:grp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F9037A9-0F9D-47E7-AA9C-E5DC747C3BEE}"/>
                </a:ext>
              </a:extLst>
            </p:cNvPr>
            <p:cNvCxnSpPr>
              <a:cxnSpLocks/>
              <a:endCxn id="171" idx="4"/>
            </p:cNvCxnSpPr>
            <p:nvPr/>
          </p:nvCxnSpPr>
          <p:spPr bwMode="auto">
            <a:xfrm>
              <a:off x="997715" y="1467148"/>
              <a:ext cx="4484452" cy="14708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62001051-8640-4C33-9E21-31FD87BDC146}"/>
                  </a:ext>
                </a:extLst>
              </p:cNvPr>
              <p:cNvSpPr txBox="1"/>
              <p:nvPr/>
            </p:nvSpPr>
            <p:spPr>
              <a:xfrm>
                <a:off x="444162" y="2087255"/>
                <a:ext cx="27143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….,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27.6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: Narrow beams</a:t>
                </a: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62001051-8640-4C33-9E21-31FD87BDC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2" y="2087255"/>
                <a:ext cx="2714333" cy="215444"/>
              </a:xfrm>
              <a:prstGeom prst="rect">
                <a:avLst/>
              </a:prstGeom>
              <a:blipFill>
                <a:blip r:embed="rId9"/>
                <a:stretch>
                  <a:fillRect l="-1798" t="-25000" r="-3371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0A17613-78EB-4FE7-9DC3-36A49C1BA6BF}"/>
                  </a:ext>
                </a:extLst>
              </p:cNvPr>
              <p:cNvSpPr txBox="1"/>
              <p:nvPr/>
            </p:nvSpPr>
            <p:spPr>
              <a:xfrm>
                <a:off x="444162" y="2594158"/>
                <a:ext cx="31845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….,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17.6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32.6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: Broad beams</a:t>
                </a: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0A17613-78EB-4FE7-9DC3-36A49C1BA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2" y="2594158"/>
                <a:ext cx="3184526" cy="215444"/>
              </a:xfrm>
              <a:prstGeom prst="rect">
                <a:avLst/>
              </a:prstGeom>
              <a:blipFill>
                <a:blip r:embed="rId10"/>
                <a:stretch>
                  <a:fillRect l="-1533" t="-28571" r="-268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8CF8BE2-6A4F-4927-AD87-12CA12D6B5F6}"/>
              </a:ext>
            </a:extLst>
          </p:cNvPr>
          <p:cNvGrpSpPr/>
          <p:nvPr/>
        </p:nvGrpSpPr>
        <p:grpSpPr>
          <a:xfrm>
            <a:off x="888584" y="2890159"/>
            <a:ext cx="3953713" cy="243711"/>
            <a:chOff x="1504765" y="2078214"/>
            <a:chExt cx="4484452" cy="251181"/>
          </a:xfrm>
        </p:grpSpPr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76AFAF62-93DF-4F99-94BF-B082AF431565}"/>
                </a:ext>
              </a:extLst>
            </p:cNvPr>
            <p:cNvSpPr/>
            <p:nvPr/>
          </p:nvSpPr>
          <p:spPr bwMode="auto">
            <a:xfrm rot="10800000" flipH="1">
              <a:off x="1504766" y="2082827"/>
              <a:ext cx="140139" cy="246568"/>
            </a:xfrm>
            <a:prstGeom prst="triangle">
              <a:avLst>
                <a:gd name="adj" fmla="val 73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76" name="Isosceles Triangle 175">
              <a:extLst>
                <a:ext uri="{FF2B5EF4-FFF2-40B4-BE49-F238E27FC236}">
                  <a16:creationId xmlns:a16="http://schemas.microsoft.com/office/drawing/2014/main" id="{BA0A11E7-5512-427C-9EAC-D39CFAE41886}"/>
                </a:ext>
              </a:extLst>
            </p:cNvPr>
            <p:cNvSpPr/>
            <p:nvPr/>
          </p:nvSpPr>
          <p:spPr bwMode="auto">
            <a:xfrm rot="10800000" flipH="1">
              <a:off x="1644905" y="2082828"/>
              <a:ext cx="140139" cy="246149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77" name="Isosceles Triangle 176">
              <a:extLst>
                <a:ext uri="{FF2B5EF4-FFF2-40B4-BE49-F238E27FC236}">
                  <a16:creationId xmlns:a16="http://schemas.microsoft.com/office/drawing/2014/main" id="{D463E0DB-C5AB-4159-B082-26F4768F4BD2}"/>
                </a:ext>
              </a:extLst>
            </p:cNvPr>
            <p:cNvSpPr/>
            <p:nvPr/>
          </p:nvSpPr>
          <p:spPr bwMode="auto">
            <a:xfrm rot="10800000" flipH="1">
              <a:off x="1785045" y="2082446"/>
              <a:ext cx="140139" cy="246149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78" name="Isosceles Triangle 177">
              <a:extLst>
                <a:ext uri="{FF2B5EF4-FFF2-40B4-BE49-F238E27FC236}">
                  <a16:creationId xmlns:a16="http://schemas.microsoft.com/office/drawing/2014/main" id="{14E26923-E53F-449F-B586-E3EC7DB74D90}"/>
                </a:ext>
              </a:extLst>
            </p:cNvPr>
            <p:cNvSpPr/>
            <p:nvPr/>
          </p:nvSpPr>
          <p:spPr bwMode="auto">
            <a:xfrm rot="10800000" flipH="1">
              <a:off x="1925184" y="2082446"/>
              <a:ext cx="140139" cy="246148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4F90B651-D587-4CC7-BD93-0DF62BE7A590}"/>
                </a:ext>
              </a:extLst>
            </p:cNvPr>
            <p:cNvSpPr/>
            <p:nvPr/>
          </p:nvSpPr>
          <p:spPr bwMode="auto">
            <a:xfrm rot="10800000" flipH="1">
              <a:off x="2065323" y="2084382"/>
              <a:ext cx="140139" cy="220056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80" name="Isosceles Triangle 179">
              <a:extLst>
                <a:ext uri="{FF2B5EF4-FFF2-40B4-BE49-F238E27FC236}">
                  <a16:creationId xmlns:a16="http://schemas.microsoft.com/office/drawing/2014/main" id="{A55A15F1-2845-4F57-B870-07281D74DDD3}"/>
                </a:ext>
              </a:extLst>
            </p:cNvPr>
            <p:cNvSpPr/>
            <p:nvPr/>
          </p:nvSpPr>
          <p:spPr bwMode="auto">
            <a:xfrm rot="10800000" flipH="1">
              <a:off x="2205462" y="2084383"/>
              <a:ext cx="140139" cy="220054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9E7D8D6A-5D91-4D3E-A402-CB85A19B0BDD}"/>
                </a:ext>
              </a:extLst>
            </p:cNvPr>
            <p:cNvSpPr/>
            <p:nvPr/>
          </p:nvSpPr>
          <p:spPr bwMode="auto">
            <a:xfrm rot="10800000" flipH="1">
              <a:off x="2345600" y="2084937"/>
              <a:ext cx="140139" cy="219499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92C69B17-8ACD-4FF7-859E-036176AE1E9A}"/>
                </a:ext>
              </a:extLst>
            </p:cNvPr>
            <p:cNvSpPr/>
            <p:nvPr/>
          </p:nvSpPr>
          <p:spPr bwMode="auto">
            <a:xfrm rot="10800000" flipH="1">
              <a:off x="2485740" y="2084937"/>
              <a:ext cx="140139" cy="219497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83" name="Isosceles Triangle 182">
              <a:extLst>
                <a:ext uri="{FF2B5EF4-FFF2-40B4-BE49-F238E27FC236}">
                  <a16:creationId xmlns:a16="http://schemas.microsoft.com/office/drawing/2014/main" id="{0A919113-B040-440B-B843-832343F7EF51}"/>
                </a:ext>
              </a:extLst>
            </p:cNvPr>
            <p:cNvSpPr/>
            <p:nvPr/>
          </p:nvSpPr>
          <p:spPr bwMode="auto">
            <a:xfrm rot="10800000" flipH="1">
              <a:off x="2625879" y="2084555"/>
              <a:ext cx="140139" cy="221994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A8FFBD63-BD0E-4386-88BD-41E4E2CEBD4B}"/>
                </a:ext>
              </a:extLst>
            </p:cNvPr>
            <p:cNvSpPr/>
            <p:nvPr/>
          </p:nvSpPr>
          <p:spPr bwMode="auto">
            <a:xfrm rot="10800000" flipH="1">
              <a:off x="2766018" y="2084558"/>
              <a:ext cx="140139" cy="196387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9689E8E5-0B61-4913-A3C4-2E26732C4C4E}"/>
                </a:ext>
              </a:extLst>
            </p:cNvPr>
            <p:cNvSpPr/>
            <p:nvPr/>
          </p:nvSpPr>
          <p:spPr bwMode="auto">
            <a:xfrm rot="10800000" flipH="1">
              <a:off x="2906157" y="2086494"/>
              <a:ext cx="140139" cy="194452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61AD4E0A-4EF4-4EBE-BE85-F240EA68DF65}"/>
                </a:ext>
              </a:extLst>
            </p:cNvPr>
            <p:cNvSpPr/>
            <p:nvPr/>
          </p:nvSpPr>
          <p:spPr bwMode="auto">
            <a:xfrm rot="10800000" flipH="1">
              <a:off x="3046296" y="2086494"/>
              <a:ext cx="140139" cy="194451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BA56CCD2-89B9-472B-B19B-4DA4F07155A1}"/>
                </a:ext>
              </a:extLst>
            </p:cNvPr>
            <p:cNvSpPr/>
            <p:nvPr/>
          </p:nvSpPr>
          <p:spPr bwMode="auto">
            <a:xfrm rot="10800000" flipH="1">
              <a:off x="3186435" y="2085919"/>
              <a:ext cx="140139" cy="194451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7A02D24A-9840-4BDB-95D4-1A287CD0F5BE}"/>
                </a:ext>
              </a:extLst>
            </p:cNvPr>
            <p:cNvSpPr/>
            <p:nvPr/>
          </p:nvSpPr>
          <p:spPr bwMode="auto">
            <a:xfrm rot="10800000" flipH="1">
              <a:off x="3326574" y="2085923"/>
              <a:ext cx="140139" cy="194448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89" name="Isosceles Triangle 188">
              <a:extLst>
                <a:ext uri="{FF2B5EF4-FFF2-40B4-BE49-F238E27FC236}">
                  <a16:creationId xmlns:a16="http://schemas.microsoft.com/office/drawing/2014/main" id="{6CC114FA-2625-4390-BE92-03BD7FE0D09B}"/>
                </a:ext>
              </a:extLst>
            </p:cNvPr>
            <p:cNvSpPr/>
            <p:nvPr/>
          </p:nvSpPr>
          <p:spPr bwMode="auto">
            <a:xfrm rot="10800000" flipH="1">
              <a:off x="3466714" y="2085540"/>
              <a:ext cx="140139" cy="194449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8C90B066-5459-4F90-9A20-1C36BC37FD5C}"/>
                </a:ext>
              </a:extLst>
            </p:cNvPr>
            <p:cNvSpPr/>
            <p:nvPr/>
          </p:nvSpPr>
          <p:spPr bwMode="auto">
            <a:xfrm rot="10800000" flipH="1">
              <a:off x="3606853" y="2085542"/>
              <a:ext cx="140139" cy="166381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FFC0BD9D-3C83-48D0-AA49-7C6689522726}"/>
                </a:ext>
              </a:extLst>
            </p:cNvPr>
            <p:cNvSpPr/>
            <p:nvPr/>
          </p:nvSpPr>
          <p:spPr bwMode="auto">
            <a:xfrm rot="10800000" flipH="1">
              <a:off x="3746991" y="2087478"/>
              <a:ext cx="140139" cy="164446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92" name="Isosceles Triangle 191">
              <a:extLst>
                <a:ext uri="{FF2B5EF4-FFF2-40B4-BE49-F238E27FC236}">
                  <a16:creationId xmlns:a16="http://schemas.microsoft.com/office/drawing/2014/main" id="{77C9D381-F3E8-4DF1-86C2-5343A98E5CD4}"/>
                </a:ext>
              </a:extLst>
            </p:cNvPr>
            <p:cNvSpPr/>
            <p:nvPr/>
          </p:nvSpPr>
          <p:spPr bwMode="auto">
            <a:xfrm rot="10800000" flipH="1">
              <a:off x="3887131" y="2087479"/>
              <a:ext cx="140139" cy="164445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0266992A-5895-476C-8C48-CD395DD0247C}"/>
                </a:ext>
              </a:extLst>
            </p:cNvPr>
            <p:cNvSpPr/>
            <p:nvPr/>
          </p:nvSpPr>
          <p:spPr bwMode="auto">
            <a:xfrm rot="10800000" flipH="1">
              <a:off x="4027269" y="2088032"/>
              <a:ext cx="140139" cy="161249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94" name="Isosceles Triangle 193">
              <a:extLst>
                <a:ext uri="{FF2B5EF4-FFF2-40B4-BE49-F238E27FC236}">
                  <a16:creationId xmlns:a16="http://schemas.microsoft.com/office/drawing/2014/main" id="{A7AF2ECF-D778-408D-8463-89B59D6E098B}"/>
                </a:ext>
              </a:extLst>
            </p:cNvPr>
            <p:cNvSpPr/>
            <p:nvPr/>
          </p:nvSpPr>
          <p:spPr bwMode="auto">
            <a:xfrm rot="10800000" flipH="1">
              <a:off x="4167409" y="2088033"/>
              <a:ext cx="140139" cy="156335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6B73C32A-6A69-49F2-A50E-7F78113E6BD8}"/>
                </a:ext>
              </a:extLst>
            </p:cNvPr>
            <p:cNvSpPr/>
            <p:nvPr/>
          </p:nvSpPr>
          <p:spPr bwMode="auto">
            <a:xfrm rot="10800000" flipH="1">
              <a:off x="4307548" y="2087651"/>
              <a:ext cx="140139" cy="156337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96" name="Isosceles Triangle 195">
              <a:extLst>
                <a:ext uri="{FF2B5EF4-FFF2-40B4-BE49-F238E27FC236}">
                  <a16:creationId xmlns:a16="http://schemas.microsoft.com/office/drawing/2014/main" id="{6CCA45E7-565D-49FA-B94D-E565A4432636}"/>
                </a:ext>
              </a:extLst>
            </p:cNvPr>
            <p:cNvSpPr/>
            <p:nvPr/>
          </p:nvSpPr>
          <p:spPr bwMode="auto">
            <a:xfrm rot="10800000" flipH="1">
              <a:off x="4447687" y="2087653"/>
              <a:ext cx="140139" cy="138182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DC1D1284-D32B-4E1E-94BA-32CC59342B01}"/>
                </a:ext>
              </a:extLst>
            </p:cNvPr>
            <p:cNvSpPr/>
            <p:nvPr/>
          </p:nvSpPr>
          <p:spPr bwMode="auto">
            <a:xfrm rot="10800000" flipH="1">
              <a:off x="4587826" y="2089588"/>
              <a:ext cx="140139" cy="136247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98" name="Isosceles Triangle 197">
              <a:extLst>
                <a:ext uri="{FF2B5EF4-FFF2-40B4-BE49-F238E27FC236}">
                  <a16:creationId xmlns:a16="http://schemas.microsoft.com/office/drawing/2014/main" id="{19DBEBFA-1B45-478A-B4FB-C1B5789E64E0}"/>
                </a:ext>
              </a:extLst>
            </p:cNvPr>
            <p:cNvSpPr/>
            <p:nvPr/>
          </p:nvSpPr>
          <p:spPr bwMode="auto">
            <a:xfrm rot="10800000" flipH="1">
              <a:off x="4727965" y="2092392"/>
              <a:ext cx="140139" cy="133444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99" name="Isosceles Triangle 198">
              <a:extLst>
                <a:ext uri="{FF2B5EF4-FFF2-40B4-BE49-F238E27FC236}">
                  <a16:creationId xmlns:a16="http://schemas.microsoft.com/office/drawing/2014/main" id="{A1AD0531-C993-417B-8E06-EF6A66AD29D8}"/>
                </a:ext>
              </a:extLst>
            </p:cNvPr>
            <p:cNvSpPr/>
            <p:nvPr/>
          </p:nvSpPr>
          <p:spPr bwMode="auto">
            <a:xfrm rot="10800000" flipH="1">
              <a:off x="4868104" y="2093117"/>
              <a:ext cx="140139" cy="132719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0" name="Isosceles Triangle 199">
              <a:extLst>
                <a:ext uri="{FF2B5EF4-FFF2-40B4-BE49-F238E27FC236}">
                  <a16:creationId xmlns:a16="http://schemas.microsoft.com/office/drawing/2014/main" id="{2F49EA9E-3DA6-4AA1-8CA2-E168D227DB75}"/>
                </a:ext>
              </a:extLst>
            </p:cNvPr>
            <p:cNvSpPr/>
            <p:nvPr/>
          </p:nvSpPr>
          <p:spPr bwMode="auto">
            <a:xfrm rot="10800000" flipH="1">
              <a:off x="5008243" y="2090811"/>
              <a:ext cx="140139" cy="132720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968492A4-1228-4DBF-9E19-0E6FE472ED4B}"/>
                </a:ext>
              </a:extLst>
            </p:cNvPr>
            <p:cNvSpPr/>
            <p:nvPr/>
          </p:nvSpPr>
          <p:spPr bwMode="auto">
            <a:xfrm rot="10800000" flipH="1">
              <a:off x="5148383" y="2090430"/>
              <a:ext cx="140139" cy="106266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21D01D70-CE92-4492-BC2A-6F195FCA6220}"/>
                </a:ext>
              </a:extLst>
            </p:cNvPr>
            <p:cNvSpPr/>
            <p:nvPr/>
          </p:nvSpPr>
          <p:spPr bwMode="auto">
            <a:xfrm rot="10800000" flipH="1">
              <a:off x="5288522" y="2090431"/>
              <a:ext cx="140139" cy="113015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3" name="Isosceles Triangle 202">
              <a:extLst>
                <a:ext uri="{FF2B5EF4-FFF2-40B4-BE49-F238E27FC236}">
                  <a16:creationId xmlns:a16="http://schemas.microsoft.com/office/drawing/2014/main" id="{F8514012-8AED-48F9-8D89-FFE0CE13F874}"/>
                </a:ext>
              </a:extLst>
            </p:cNvPr>
            <p:cNvSpPr/>
            <p:nvPr/>
          </p:nvSpPr>
          <p:spPr bwMode="auto">
            <a:xfrm rot="10800000" flipH="1">
              <a:off x="5428660" y="2092367"/>
              <a:ext cx="140139" cy="111079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4" name="Isosceles Triangle 203">
              <a:extLst>
                <a:ext uri="{FF2B5EF4-FFF2-40B4-BE49-F238E27FC236}">
                  <a16:creationId xmlns:a16="http://schemas.microsoft.com/office/drawing/2014/main" id="{074B4777-543D-4864-BD0D-0ADFA992038E}"/>
                </a:ext>
              </a:extLst>
            </p:cNvPr>
            <p:cNvSpPr/>
            <p:nvPr/>
          </p:nvSpPr>
          <p:spPr bwMode="auto">
            <a:xfrm rot="10800000" flipH="1">
              <a:off x="5568800" y="2092368"/>
              <a:ext cx="140139" cy="118166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5" name="Isosceles Triangle 204">
              <a:extLst>
                <a:ext uri="{FF2B5EF4-FFF2-40B4-BE49-F238E27FC236}">
                  <a16:creationId xmlns:a16="http://schemas.microsoft.com/office/drawing/2014/main" id="{C1DA8B6E-1743-440B-8888-C84B246521A3}"/>
                </a:ext>
              </a:extLst>
            </p:cNvPr>
            <p:cNvSpPr/>
            <p:nvPr/>
          </p:nvSpPr>
          <p:spPr bwMode="auto">
            <a:xfrm rot="10800000" flipH="1">
              <a:off x="5708938" y="2092921"/>
              <a:ext cx="140139" cy="87242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6" name="Isosceles Triangle 205">
              <a:extLst>
                <a:ext uri="{FF2B5EF4-FFF2-40B4-BE49-F238E27FC236}">
                  <a16:creationId xmlns:a16="http://schemas.microsoft.com/office/drawing/2014/main" id="{97ED7A24-2BC4-4686-A8BE-A86441D0B982}"/>
                </a:ext>
              </a:extLst>
            </p:cNvPr>
            <p:cNvSpPr/>
            <p:nvPr/>
          </p:nvSpPr>
          <p:spPr bwMode="auto">
            <a:xfrm rot="10800000" flipH="1">
              <a:off x="5849078" y="2092922"/>
              <a:ext cx="140139" cy="87241"/>
            </a:xfrm>
            <a:prstGeom prst="triangle">
              <a:avLst>
                <a:gd name="adj" fmla="val 1205"/>
              </a:avLst>
            </a:prstGeom>
            <a:solidFill>
              <a:srgbClr val="92D050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EFFA7C2-6909-49F1-97F0-316E443E584F}"/>
                </a:ext>
              </a:extLst>
            </p:cNvPr>
            <p:cNvCxnSpPr>
              <a:cxnSpLocks/>
              <a:endCxn id="206" idx="4"/>
            </p:cNvCxnSpPr>
            <p:nvPr/>
          </p:nvCxnSpPr>
          <p:spPr bwMode="auto">
            <a:xfrm>
              <a:off x="1504765" y="2078214"/>
              <a:ext cx="4484452" cy="14708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76FCF2F6-1D6E-4707-8938-F77396704844}"/>
                  </a:ext>
                </a:extLst>
              </p:cNvPr>
              <p:cNvSpPr txBox="1"/>
              <p:nvPr/>
            </p:nvSpPr>
            <p:spPr>
              <a:xfrm>
                <a:off x="7941276" y="1169363"/>
                <a:ext cx="2865378" cy="253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 gain from the reflector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−25</m:t>
                        </m:r>
                      </m:e>
                      <m:sup>
                        <m: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105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76FCF2F6-1D6E-4707-8938-F7739670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276" y="1169363"/>
                <a:ext cx="2865378" cy="253916"/>
              </a:xfrm>
              <a:prstGeom prst="rect">
                <a:avLst/>
              </a:prstGeom>
              <a:blipFill>
                <a:blip r:embed="rId11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812A989-ED90-4D3A-9FC3-5A404730D739}"/>
              </a:ext>
            </a:extLst>
          </p:cNvPr>
          <p:cNvCxnSpPr>
            <a:cxnSpLocks/>
          </p:cNvCxnSpPr>
          <p:nvPr/>
        </p:nvCxnSpPr>
        <p:spPr bwMode="auto">
          <a:xfrm flipH="1">
            <a:off x="7865548" y="1436975"/>
            <a:ext cx="191038" cy="225682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080A5694-6CFA-41E1-9324-324C48630AFD}"/>
              </a:ext>
            </a:extLst>
          </p:cNvPr>
          <p:cNvCxnSpPr>
            <a:cxnSpLocks/>
          </p:cNvCxnSpPr>
          <p:nvPr/>
        </p:nvCxnSpPr>
        <p:spPr bwMode="auto">
          <a:xfrm flipH="1">
            <a:off x="10397945" y="1448731"/>
            <a:ext cx="211555" cy="243695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935430B-563E-4571-8A4D-BAD1BD7DC01B}"/>
                  </a:ext>
                </a:extLst>
              </p:cNvPr>
              <p:cNvSpPr txBox="1"/>
              <p:nvPr/>
            </p:nvSpPr>
            <p:spPr>
              <a:xfrm>
                <a:off x="100881" y="4348619"/>
                <a:ext cx="1028084" cy="5182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dev</m:t>
                          </m:r>
                        </m:sub>
                      </m:sSub>
                    </m:oMath>
                  </m:oMathPara>
                </a14:m>
                <a:endParaRPr lang="en-US" b="0" i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1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935430B-563E-4571-8A4D-BAD1BD7DC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1" y="4348619"/>
                <a:ext cx="1028084" cy="5182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D480E2-476A-4829-8CFF-84CDF1FA2403}"/>
              </a:ext>
            </a:extLst>
          </p:cNvPr>
          <p:cNvCxnSpPr>
            <a:cxnSpLocks/>
            <a:stCxn id="219" idx="2"/>
            <a:endCxn id="15" idx="0"/>
          </p:cNvCxnSpPr>
          <p:nvPr/>
        </p:nvCxnSpPr>
        <p:spPr bwMode="auto">
          <a:xfrm>
            <a:off x="614923" y="4866902"/>
            <a:ext cx="3942" cy="48574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5B49D9-49CF-4A7F-BC3C-6E1D1D98CD7E}"/>
              </a:ext>
            </a:extLst>
          </p:cNvPr>
          <p:cNvSpPr txBox="1"/>
          <p:nvPr/>
        </p:nvSpPr>
        <p:spPr>
          <a:xfrm>
            <a:off x="151184" y="5352644"/>
            <a:ext cx="935361" cy="600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radiation pattern.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649617-9649-4501-A68D-796952943E32}"/>
              </a:ext>
            </a:extLst>
          </p:cNvPr>
          <p:cNvCxnSpPr>
            <a:cxnSpLocks/>
            <a:stCxn id="31" idx="3"/>
          </p:cNvCxnSpPr>
          <p:nvPr/>
        </p:nvCxnSpPr>
        <p:spPr bwMode="auto">
          <a:xfrm flipH="1">
            <a:off x="11023292" y="916957"/>
            <a:ext cx="646786" cy="247761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8B0372-FE38-4F08-8CE2-8900188C0C1E}"/>
              </a:ext>
            </a:extLst>
          </p:cNvPr>
          <p:cNvCxnSpPr>
            <a:cxnSpLocks/>
            <a:stCxn id="226" idx="1"/>
          </p:cNvCxnSpPr>
          <p:nvPr/>
        </p:nvCxnSpPr>
        <p:spPr bwMode="auto">
          <a:xfrm flipH="1" flipV="1">
            <a:off x="11023292" y="3394572"/>
            <a:ext cx="729591" cy="24778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E03177B8-B013-46E1-BB00-6309B405976F}"/>
              </a:ext>
            </a:extLst>
          </p:cNvPr>
          <p:cNvSpPr txBox="1"/>
          <p:nvPr/>
        </p:nvSpPr>
        <p:spPr>
          <a:xfrm>
            <a:off x="8182972" y="3204058"/>
            <a:ext cx="281852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HELIOS don’t consider elevation yet.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FFA954-99C6-4DB5-8B5F-0D775D3FC3D8}"/>
              </a:ext>
            </a:extLst>
          </p:cNvPr>
          <p:cNvSpPr/>
          <p:nvPr/>
        </p:nvSpPr>
        <p:spPr bwMode="auto">
          <a:xfrm>
            <a:off x="11631117" y="682035"/>
            <a:ext cx="266043" cy="275228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760792A3-5755-4593-9BC1-C0D55D8879D4}"/>
              </a:ext>
            </a:extLst>
          </p:cNvPr>
          <p:cNvSpPr/>
          <p:nvPr/>
        </p:nvSpPr>
        <p:spPr bwMode="auto">
          <a:xfrm>
            <a:off x="11713922" y="3602049"/>
            <a:ext cx="266043" cy="275228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588986-14B1-4668-89AC-5A98A2FAD257}"/>
              </a:ext>
            </a:extLst>
          </p:cNvPr>
          <p:cNvGrpSpPr/>
          <p:nvPr/>
        </p:nvGrpSpPr>
        <p:grpSpPr>
          <a:xfrm>
            <a:off x="1112625" y="3983038"/>
            <a:ext cx="2822131" cy="2435085"/>
            <a:chOff x="1112625" y="3983038"/>
            <a:chExt cx="2822131" cy="243508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F24010D-85C3-41AC-8A6A-513ED06B4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12471" t="5081" r="61703" b="10922"/>
            <a:stretch/>
          </p:blipFill>
          <p:spPr>
            <a:xfrm>
              <a:off x="1620993" y="4003511"/>
              <a:ext cx="2136967" cy="1974909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77A5F4B-5ACC-424F-984E-89FF9655E856}"/>
                </a:ext>
              </a:extLst>
            </p:cNvPr>
            <p:cNvSpPr txBox="1"/>
            <p:nvPr/>
          </p:nvSpPr>
          <p:spPr>
            <a:xfrm rot="16200000">
              <a:off x="599729" y="4903987"/>
              <a:ext cx="1333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Y- Position [m]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47791F6-4260-47EB-9DBD-815BBE7ADBCA}"/>
                </a:ext>
              </a:extLst>
            </p:cNvPr>
            <p:cNvSpPr txBox="1"/>
            <p:nvPr/>
          </p:nvSpPr>
          <p:spPr>
            <a:xfrm>
              <a:off x="1292974" y="3983038"/>
              <a:ext cx="396262" cy="2092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tx1"/>
                  </a:solidFill>
                </a:rPr>
                <a:t>240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220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200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180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160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140</a:t>
              </a:r>
            </a:p>
            <a:p>
              <a:endParaRPr lang="en-US" sz="1000">
                <a:solidFill>
                  <a:schemeClr val="tx1"/>
                </a:solidFill>
              </a:endParaRPr>
            </a:p>
            <a:p>
              <a:r>
                <a:rPr lang="en-US" sz="1000">
                  <a:solidFill>
                    <a:schemeClr val="tx1"/>
                  </a:solidFill>
                </a:rPr>
                <a:t>120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39615863-0459-46F7-807B-5F0BBAD00ED0}"/>
                </a:ext>
              </a:extLst>
            </p:cNvPr>
            <p:cNvSpPr txBox="1"/>
            <p:nvPr/>
          </p:nvSpPr>
          <p:spPr>
            <a:xfrm>
              <a:off x="2081326" y="6110346"/>
              <a:ext cx="1350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X- Position [m]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4908EC5-92FE-4188-9407-D05D8CEEA273}"/>
                </a:ext>
              </a:extLst>
            </p:cNvPr>
            <p:cNvSpPr txBox="1"/>
            <p:nvPr/>
          </p:nvSpPr>
          <p:spPr>
            <a:xfrm>
              <a:off x="1408101" y="5978269"/>
              <a:ext cx="25266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120   140   160   180   200   220   240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036B7F-9462-4DF2-BA38-369F01B1DB77}"/>
                </a:ext>
              </a:extLst>
            </p:cNvPr>
            <p:cNvSpPr txBox="1"/>
            <p:nvPr/>
          </p:nvSpPr>
          <p:spPr>
            <a:xfrm>
              <a:off x="1715491" y="4107791"/>
              <a:ext cx="693462" cy="261610"/>
            </a:xfrm>
            <a:prstGeom prst="rect">
              <a:avLst/>
            </a:prstGeom>
            <a:solidFill>
              <a:schemeClr val="lt1">
                <a:alpha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259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1" grpId="0" animBg="1"/>
      <p:bldP spid="112" grpId="0" animBg="1"/>
      <p:bldP spid="127" grpId="0" animBg="1"/>
      <p:bldP spid="172" grpId="0"/>
      <p:bldP spid="173" grpId="0"/>
      <p:bldP spid="209" grpId="0" animBg="1"/>
      <p:bldP spid="219" grpId="0" animBg="1"/>
      <p:bldP spid="15" grpId="0" animBg="1"/>
      <p:bldP spid="222" grpId="0" animBg="1"/>
      <p:bldP spid="31" grpId="0" animBg="1"/>
      <p:bldP spid="2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C4D2782-C389-4DED-8477-F01D35B4D1D9}"/>
              </a:ext>
            </a:extLst>
          </p:cNvPr>
          <p:cNvGrpSpPr/>
          <p:nvPr/>
        </p:nvGrpSpPr>
        <p:grpSpPr>
          <a:xfrm>
            <a:off x="1004703" y="2004536"/>
            <a:ext cx="9041394" cy="3380063"/>
            <a:chOff x="1013394" y="2023897"/>
            <a:chExt cx="9041394" cy="3380063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50D0CDB5-C7C3-4736-9D4F-FA7F245BD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903" t="7401" r="72274" b="13732"/>
            <a:stretch/>
          </p:blipFill>
          <p:spPr>
            <a:xfrm>
              <a:off x="1652690" y="2079287"/>
              <a:ext cx="2632052" cy="2616302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2045D092-FCCC-4478-89A7-4DE3BB1833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980" t="7401" r="44197" b="13732"/>
            <a:stretch/>
          </p:blipFill>
          <p:spPr>
            <a:xfrm>
              <a:off x="4477448" y="2096321"/>
              <a:ext cx="2632052" cy="261630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D1C9DE12-5616-421E-B492-5409A5E19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9450" t="7401" r="16355" b="13732"/>
            <a:stretch/>
          </p:blipFill>
          <p:spPr>
            <a:xfrm>
              <a:off x="7358016" y="2097765"/>
              <a:ext cx="2520642" cy="261630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92A2CB-2995-4A13-99F2-0E4D1CD9827E}"/>
                </a:ext>
              </a:extLst>
            </p:cNvPr>
            <p:cNvSpPr txBox="1"/>
            <p:nvPr/>
          </p:nvSpPr>
          <p:spPr>
            <a:xfrm rot="16200000">
              <a:off x="334681" y="3026461"/>
              <a:ext cx="1695401" cy="33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Y- Position [m]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DEFB4A-D2AC-4E83-A4A7-4AEABB922A02}"/>
                </a:ext>
              </a:extLst>
            </p:cNvPr>
            <p:cNvSpPr txBox="1"/>
            <p:nvPr/>
          </p:nvSpPr>
          <p:spPr>
            <a:xfrm>
              <a:off x="1290333" y="2023897"/>
              <a:ext cx="377026" cy="272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tx1"/>
                  </a:solidFill>
                </a:rPr>
                <a:t>240</a:t>
              </a:r>
            </a:p>
            <a:p>
              <a:endParaRPr lang="en-US" sz="900">
                <a:solidFill>
                  <a:schemeClr val="tx1"/>
                </a:solidFill>
              </a:endParaRPr>
            </a:p>
            <a:p>
              <a:endParaRPr lang="en-US" sz="900">
                <a:solidFill>
                  <a:schemeClr val="tx1"/>
                </a:solidFill>
              </a:endParaRPr>
            </a:p>
            <a:p>
              <a:r>
                <a:rPr lang="en-US" sz="900">
                  <a:solidFill>
                    <a:schemeClr val="tx1"/>
                  </a:solidFill>
                </a:rPr>
                <a:t>220</a:t>
              </a:r>
            </a:p>
            <a:p>
              <a:endParaRPr lang="en-US" sz="900">
                <a:solidFill>
                  <a:schemeClr val="tx1"/>
                </a:solidFill>
              </a:endParaRPr>
            </a:p>
            <a:p>
              <a:endParaRPr lang="en-US" sz="900">
                <a:solidFill>
                  <a:schemeClr val="tx1"/>
                </a:solidFill>
              </a:endParaRPr>
            </a:p>
            <a:p>
              <a:r>
                <a:rPr lang="en-US" sz="900">
                  <a:solidFill>
                    <a:schemeClr val="tx1"/>
                  </a:solidFill>
                </a:rPr>
                <a:t>200</a:t>
              </a:r>
            </a:p>
            <a:p>
              <a:endParaRPr lang="en-US" sz="900">
                <a:solidFill>
                  <a:schemeClr val="tx1"/>
                </a:solidFill>
              </a:endParaRPr>
            </a:p>
            <a:p>
              <a:endParaRPr lang="en-US" sz="900">
                <a:solidFill>
                  <a:schemeClr val="tx1"/>
                </a:solidFill>
              </a:endParaRPr>
            </a:p>
            <a:p>
              <a:r>
                <a:rPr lang="en-US" sz="900">
                  <a:solidFill>
                    <a:schemeClr val="tx1"/>
                  </a:solidFill>
                </a:rPr>
                <a:t>180</a:t>
              </a:r>
            </a:p>
            <a:p>
              <a:endParaRPr lang="en-US" sz="900">
                <a:solidFill>
                  <a:schemeClr val="tx1"/>
                </a:solidFill>
              </a:endParaRPr>
            </a:p>
            <a:p>
              <a:endParaRPr lang="en-US" sz="900">
                <a:solidFill>
                  <a:schemeClr val="tx1"/>
                </a:solidFill>
              </a:endParaRPr>
            </a:p>
            <a:p>
              <a:r>
                <a:rPr lang="en-US" sz="900">
                  <a:solidFill>
                    <a:schemeClr val="tx1"/>
                  </a:solidFill>
                </a:rPr>
                <a:t>160</a:t>
              </a:r>
            </a:p>
            <a:p>
              <a:endParaRPr lang="en-US" sz="900">
                <a:solidFill>
                  <a:schemeClr val="tx1"/>
                </a:solidFill>
              </a:endParaRPr>
            </a:p>
            <a:p>
              <a:endParaRPr lang="en-US" sz="900">
                <a:solidFill>
                  <a:schemeClr val="tx1"/>
                </a:solidFill>
              </a:endParaRPr>
            </a:p>
            <a:p>
              <a:r>
                <a:rPr lang="en-US" sz="900">
                  <a:solidFill>
                    <a:schemeClr val="tx1"/>
                  </a:solidFill>
                </a:rPr>
                <a:t>140</a:t>
              </a:r>
            </a:p>
            <a:p>
              <a:endParaRPr lang="en-US" sz="900">
                <a:solidFill>
                  <a:schemeClr val="tx1"/>
                </a:solidFill>
              </a:endParaRPr>
            </a:p>
            <a:p>
              <a:endParaRPr lang="en-US" sz="900">
                <a:solidFill>
                  <a:schemeClr val="tx1"/>
                </a:solidFill>
              </a:endParaRPr>
            </a:p>
            <a:p>
              <a:r>
                <a:rPr lang="en-US" sz="900">
                  <a:solidFill>
                    <a:schemeClr val="tx1"/>
                  </a:solidFill>
                </a:rPr>
                <a:t>120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578A3B-FD6D-4C2D-A185-4870EF5A6047}"/>
                </a:ext>
              </a:extLst>
            </p:cNvPr>
            <p:cNvSpPr txBox="1"/>
            <p:nvPr/>
          </p:nvSpPr>
          <p:spPr>
            <a:xfrm>
              <a:off x="5199331" y="5012675"/>
              <a:ext cx="1482514" cy="391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X- Position [m]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E4B847-B4C9-4FB0-905A-08D834D9E6CF}"/>
                </a:ext>
              </a:extLst>
            </p:cNvPr>
            <p:cNvSpPr txBox="1"/>
            <p:nvPr/>
          </p:nvSpPr>
          <p:spPr>
            <a:xfrm>
              <a:off x="1506348" y="4751066"/>
              <a:ext cx="3247318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120     140     160    180     200     220     240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20ABFF-3EE4-49BA-BC2E-CD3CDD71D7CF}"/>
                </a:ext>
              </a:extLst>
            </p:cNvPr>
            <p:cNvSpPr txBox="1"/>
            <p:nvPr/>
          </p:nvSpPr>
          <p:spPr>
            <a:xfrm>
              <a:off x="4354537" y="4745470"/>
              <a:ext cx="3026792" cy="261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120     140     160     180     200     220     240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8D19D3-69B8-408D-A039-BD9849DEDEA3}"/>
                </a:ext>
              </a:extLst>
            </p:cNvPr>
            <p:cNvSpPr txBox="1"/>
            <p:nvPr/>
          </p:nvSpPr>
          <p:spPr>
            <a:xfrm>
              <a:off x="7181886" y="4745470"/>
              <a:ext cx="2872902" cy="261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120    140    160    180     200     220     240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D85684-D300-4F74-B17E-46479C99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57" y="700088"/>
            <a:ext cx="11190513" cy="514350"/>
          </a:xfrm>
        </p:spPr>
        <p:txBody>
          <a:bodyPr/>
          <a:lstStyle/>
          <a:p>
            <a:r>
              <a:rPr lang="en-US"/>
              <a:t>Power Received in Urban Scenario for IRS Model 3: FSPL Radar Realization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B334F1-B667-44D2-A8AB-0A786A049F0F}"/>
              </a:ext>
            </a:extLst>
          </p:cNvPr>
          <p:cNvSpPr txBox="1"/>
          <p:nvPr/>
        </p:nvSpPr>
        <p:spPr>
          <a:xfrm>
            <a:off x="1567384" y="5384600"/>
            <a:ext cx="2803053" cy="307777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Power received without reflector.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1710C6-DA36-442E-9254-99F82D7F771C}"/>
              </a:ext>
            </a:extLst>
          </p:cNvPr>
          <p:cNvSpPr/>
          <p:nvPr/>
        </p:nvSpPr>
        <p:spPr bwMode="auto">
          <a:xfrm>
            <a:off x="4358950" y="1697730"/>
            <a:ext cx="5458489" cy="33093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0C48DF-2092-4258-A390-06EA7EDDB7A6}"/>
              </a:ext>
            </a:extLst>
          </p:cNvPr>
          <p:cNvSpPr/>
          <p:nvPr/>
        </p:nvSpPr>
        <p:spPr bwMode="auto">
          <a:xfrm>
            <a:off x="7245473" y="1762420"/>
            <a:ext cx="2778415" cy="33093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3FF2D9-1402-4238-A6E8-D31ADB6D9C28}"/>
              </a:ext>
            </a:extLst>
          </p:cNvPr>
          <p:cNvSpPr txBox="1"/>
          <p:nvPr/>
        </p:nvSpPr>
        <p:spPr>
          <a:xfrm>
            <a:off x="4542189" y="5384599"/>
            <a:ext cx="2683288" cy="307777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Power received with reflector.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4ED64B-D39F-4397-AAF8-19F01E8A64C9}"/>
              </a:ext>
            </a:extLst>
          </p:cNvPr>
          <p:cNvSpPr txBox="1"/>
          <p:nvPr/>
        </p:nvSpPr>
        <p:spPr>
          <a:xfrm>
            <a:off x="7340600" y="5371233"/>
            <a:ext cx="2683288" cy="307777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Delta power received.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610BE5-D796-4861-AC61-F3E2509327BA}"/>
                  </a:ext>
                </a:extLst>
              </p:cNvPr>
              <p:cNvSpPr txBox="1"/>
              <p:nvPr/>
            </p:nvSpPr>
            <p:spPr>
              <a:xfrm>
                <a:off x="2038462" y="1223854"/>
                <a:ext cx="19381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Max power received: 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Approx.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−45 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610BE5-D796-4861-AC61-F3E25093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462" y="1223854"/>
                <a:ext cx="1938152" cy="523220"/>
              </a:xfrm>
              <a:prstGeom prst="rect">
                <a:avLst/>
              </a:prstGeom>
              <a:blipFill>
                <a:blip r:embed="rId4"/>
                <a:stretch>
                  <a:fillRect t="-2326" r="-314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1966502-E8E5-4C3A-9833-AFFDDD6F6ED6}"/>
                  </a:ext>
                </a:extLst>
              </p:cNvPr>
              <p:cNvSpPr txBox="1"/>
              <p:nvPr/>
            </p:nvSpPr>
            <p:spPr>
              <a:xfrm>
                <a:off x="4898857" y="1229187"/>
                <a:ext cx="19381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Max power received: 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Approx.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1966502-E8E5-4C3A-9833-AFFDDD6F6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857" y="1229187"/>
                <a:ext cx="1938152" cy="523220"/>
              </a:xfrm>
              <a:prstGeom prst="rect">
                <a:avLst/>
              </a:prstGeom>
              <a:blipFill>
                <a:blip r:embed="rId5"/>
                <a:stretch>
                  <a:fillRect t="-2353" r="-31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FF9E87-92A9-4380-892C-06718850CD52}"/>
                  </a:ext>
                </a:extLst>
              </p:cNvPr>
              <p:cNvSpPr txBox="1"/>
              <p:nvPr/>
            </p:nvSpPr>
            <p:spPr>
              <a:xfrm>
                <a:off x="7627474" y="1255720"/>
                <a:ext cx="19381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Max power received: 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Approx.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35 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FF9E87-92A9-4380-892C-06718850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474" y="1255720"/>
                <a:ext cx="1938152" cy="523220"/>
              </a:xfrm>
              <a:prstGeom prst="rect">
                <a:avLst/>
              </a:prstGeom>
              <a:blipFill>
                <a:blip r:embed="rId6"/>
                <a:stretch>
                  <a:fillRect t="-2326" r="-314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F4D6E9A-9D89-46E6-98AA-84B1AAADFE46}"/>
                  </a:ext>
                </a:extLst>
              </p:cNvPr>
              <p:cNvSpPr txBox="1"/>
              <p:nvPr/>
            </p:nvSpPr>
            <p:spPr>
              <a:xfrm>
                <a:off x="8336351" y="5772442"/>
                <a:ext cx="3169457" cy="2326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𝑊𝑖𝑡h𝑅𝑒𝑓𝑙𝑒𝑐𝑡𝑜𝑟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𝑊𝑖𝑡h𝑜𝑢𝑡𝑅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𝑒𝑓𝑙𝑒𝑐𝑡𝑜𝑟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F4D6E9A-9D89-46E6-98AA-84B1AAADF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351" y="5772442"/>
                <a:ext cx="3169457" cy="232692"/>
              </a:xfrm>
              <a:prstGeom prst="rect">
                <a:avLst/>
              </a:prstGeom>
              <a:blipFill>
                <a:blip r:embed="rId7"/>
                <a:stretch>
                  <a:fillRect l="-3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Graphic 54">
            <a:extLst>
              <a:ext uri="{FF2B5EF4-FFF2-40B4-BE49-F238E27FC236}">
                <a16:creationId xmlns:a16="http://schemas.microsoft.com/office/drawing/2014/main" id="{714DB51B-2E8A-4AC8-BC64-7273E061132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5812" r="9982"/>
          <a:stretch/>
        </p:blipFill>
        <p:spPr>
          <a:xfrm>
            <a:off x="10421257" y="1451429"/>
            <a:ext cx="508000" cy="37592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759CCF0-DA8C-4527-8F10-8061F817D46E}"/>
              </a:ext>
            </a:extLst>
          </p:cNvPr>
          <p:cNvSpPr txBox="1"/>
          <p:nvPr/>
        </p:nvSpPr>
        <p:spPr>
          <a:xfrm rot="16200000">
            <a:off x="9629947" y="2555024"/>
            <a:ext cx="2806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 Power Received [dB]</a:t>
            </a:r>
          </a:p>
        </p:txBody>
      </p:sp>
    </p:spTree>
    <p:extLst>
      <p:ext uri="{BB962C8B-B14F-4D97-AF65-F5344CB8AC3E}">
        <p14:creationId xmlns:p14="http://schemas.microsoft.com/office/powerpoint/2010/main" val="4266114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42" grpId="0" animBg="1"/>
      <p:bldP spid="44" grpId="0"/>
      <p:bldP spid="45" grpId="0"/>
      <p:bldP spid="46" grpId="0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aphic 68">
            <a:extLst>
              <a:ext uri="{FF2B5EF4-FFF2-40B4-BE49-F238E27FC236}">
                <a16:creationId xmlns:a16="http://schemas.microsoft.com/office/drawing/2014/main" id="{5CBCA00F-A35C-495E-B562-AA21D703C4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812" r="9982"/>
          <a:stretch/>
        </p:blipFill>
        <p:spPr>
          <a:xfrm>
            <a:off x="11293666" y="1580868"/>
            <a:ext cx="661804" cy="4258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FE310-2707-4456-9753-26C6ED5AA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53" y="672246"/>
            <a:ext cx="10978092" cy="514350"/>
          </a:xfrm>
        </p:spPr>
        <p:txBody>
          <a:bodyPr/>
          <a:lstStyle/>
          <a:p>
            <a:r>
              <a:rPr lang="en-US"/>
              <a:t>Power Received in Urban Scenario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6929FC8-4534-4FDA-833D-8BDB7107B98E}"/>
                  </a:ext>
                </a:extLst>
              </p:cNvPr>
              <p:cNvSpPr txBox="1"/>
              <p:nvPr/>
            </p:nvSpPr>
            <p:spPr>
              <a:xfrm>
                <a:off x="11075963" y="651824"/>
                <a:ext cx="1028084" cy="5182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dev</m:t>
                          </m:r>
                        </m:sub>
                      </m:sSub>
                    </m:oMath>
                  </m:oMathPara>
                </a14:m>
                <a:endParaRPr lang="en-US" b="0" i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1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6929FC8-4534-4FDA-833D-8BDB7107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963" y="651824"/>
                <a:ext cx="1028084" cy="518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A1135E1-6B77-45DF-9ABE-5AEC976C3880}"/>
              </a:ext>
            </a:extLst>
          </p:cNvPr>
          <p:cNvGrpSpPr/>
          <p:nvPr/>
        </p:nvGrpSpPr>
        <p:grpSpPr>
          <a:xfrm>
            <a:off x="2917732" y="3670850"/>
            <a:ext cx="8464985" cy="2751225"/>
            <a:chOff x="2917732" y="3670850"/>
            <a:chExt cx="8464985" cy="2751225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14FA0480-039C-4D8D-80D8-5F92F81C1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8979" t="6614" r="14798" b="12493"/>
            <a:stretch/>
          </p:blipFill>
          <p:spPr>
            <a:xfrm>
              <a:off x="8734077" y="3670850"/>
              <a:ext cx="2539793" cy="2255086"/>
            </a:xfrm>
            <a:prstGeom prst="rect">
              <a:avLst/>
            </a:prstGeom>
          </p:spPr>
        </p:pic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D778390-C201-4839-85DF-8839A7FA9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1279" t="6614" r="43339" b="12493"/>
            <a:stretch/>
          </p:blipFill>
          <p:spPr>
            <a:xfrm>
              <a:off x="6193053" y="3681269"/>
              <a:ext cx="2408096" cy="2255086"/>
            </a:xfrm>
            <a:prstGeom prst="rect">
              <a:avLst/>
            </a:prstGeom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5B29E19A-1833-46F0-B141-DFDDEBCBF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07" t="9553" r="71511" b="12492"/>
            <a:stretch/>
          </p:blipFill>
          <p:spPr>
            <a:xfrm>
              <a:off x="3598402" y="3681269"/>
              <a:ext cx="2408096" cy="222693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6A8510-B433-401A-92B4-5A697238ACA6}"/>
                </a:ext>
              </a:extLst>
            </p:cNvPr>
            <p:cNvSpPr txBox="1"/>
            <p:nvPr/>
          </p:nvSpPr>
          <p:spPr>
            <a:xfrm rot="16200000">
              <a:off x="2404836" y="4676452"/>
              <a:ext cx="1333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Y- Position [m]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EEBB6C-A2F5-457E-B6A1-AD172441451A}"/>
                </a:ext>
              </a:extLst>
            </p:cNvPr>
            <p:cNvSpPr txBox="1"/>
            <p:nvPr/>
          </p:nvSpPr>
          <p:spPr>
            <a:xfrm>
              <a:off x="3168949" y="3736377"/>
              <a:ext cx="410690" cy="2118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tx1"/>
                  </a:solidFill>
                </a:rPr>
                <a:t>240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220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200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180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160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140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120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AA055C-77DD-4B17-B7F9-0CEC79915019}"/>
                </a:ext>
              </a:extLst>
            </p:cNvPr>
            <p:cNvSpPr txBox="1"/>
            <p:nvPr/>
          </p:nvSpPr>
          <p:spPr>
            <a:xfrm>
              <a:off x="6798635" y="6114298"/>
              <a:ext cx="1350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X- Position [m]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3FF4DB1-6E2C-4E08-8B04-F15D83224A88}"/>
                </a:ext>
              </a:extLst>
            </p:cNvPr>
            <p:cNvSpPr txBox="1"/>
            <p:nvPr/>
          </p:nvSpPr>
          <p:spPr>
            <a:xfrm>
              <a:off x="3705179" y="3773090"/>
              <a:ext cx="729687" cy="276999"/>
            </a:xfrm>
            <a:prstGeom prst="rect">
              <a:avLst/>
            </a:prstGeom>
            <a:solidFill>
              <a:schemeClr val="lt1">
                <a:alpha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F190A28-3DA7-4C00-8491-4D806D40C0A2}"/>
                </a:ext>
              </a:extLst>
            </p:cNvPr>
            <p:cNvSpPr txBox="1"/>
            <p:nvPr/>
          </p:nvSpPr>
          <p:spPr>
            <a:xfrm>
              <a:off x="6360627" y="3773574"/>
              <a:ext cx="729687" cy="276999"/>
            </a:xfrm>
            <a:prstGeom prst="rect">
              <a:avLst/>
            </a:prstGeom>
            <a:solidFill>
              <a:schemeClr val="lt1">
                <a:alpha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2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EC83A8C-7EE2-4898-A6BF-3FC7C69FD08E}"/>
                </a:ext>
              </a:extLst>
            </p:cNvPr>
            <p:cNvSpPr txBox="1"/>
            <p:nvPr/>
          </p:nvSpPr>
          <p:spPr>
            <a:xfrm>
              <a:off x="8924408" y="3773574"/>
              <a:ext cx="729688" cy="276999"/>
            </a:xfrm>
            <a:prstGeom prst="rect">
              <a:avLst/>
            </a:prstGeom>
            <a:solidFill>
              <a:schemeClr val="lt1">
                <a:alpha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F7085BD-3A06-4D0A-9429-AADEFD80E437}"/>
                </a:ext>
              </a:extLst>
            </p:cNvPr>
            <p:cNvSpPr txBox="1"/>
            <p:nvPr/>
          </p:nvSpPr>
          <p:spPr>
            <a:xfrm>
              <a:off x="3415905" y="5933229"/>
              <a:ext cx="27574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120    140    160    180    200    220    240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A5D7C1-9CC1-420B-A154-DBC60C92C0B0}"/>
                </a:ext>
              </a:extLst>
            </p:cNvPr>
            <p:cNvSpPr txBox="1"/>
            <p:nvPr/>
          </p:nvSpPr>
          <p:spPr>
            <a:xfrm>
              <a:off x="6027498" y="5934681"/>
              <a:ext cx="27574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120    140    160    180    200    220    240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E241546-50C4-4115-B291-26629EC939E7}"/>
                </a:ext>
              </a:extLst>
            </p:cNvPr>
            <p:cNvSpPr txBox="1"/>
            <p:nvPr/>
          </p:nvSpPr>
          <p:spPr>
            <a:xfrm>
              <a:off x="8625231" y="5930308"/>
              <a:ext cx="27574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120    140    160    180    200    220    240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AC583A-E054-4EED-9B4B-31EB244C03DB}"/>
              </a:ext>
            </a:extLst>
          </p:cNvPr>
          <p:cNvGrpSpPr/>
          <p:nvPr/>
        </p:nvGrpSpPr>
        <p:grpSpPr>
          <a:xfrm>
            <a:off x="2938692" y="1233608"/>
            <a:ext cx="5964710" cy="2572084"/>
            <a:chOff x="2938692" y="1233608"/>
            <a:chExt cx="5964710" cy="2572084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EC868E9-033E-4A45-8334-2FCF292F7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2823" t="7288" r="62676" b="15324"/>
            <a:stretch/>
          </p:blipFill>
          <p:spPr>
            <a:xfrm>
              <a:off x="3598402" y="1262498"/>
              <a:ext cx="2429096" cy="2145455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67F0B659-635E-4B5A-BF5C-892D0C49B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6819" t="7288" r="18680" b="15324"/>
            <a:stretch/>
          </p:blipFill>
          <p:spPr>
            <a:xfrm>
              <a:off x="6159472" y="1264835"/>
              <a:ext cx="2429096" cy="2145455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ED65A8-2A66-442C-95D8-556A4F37B137}"/>
                </a:ext>
              </a:extLst>
            </p:cNvPr>
            <p:cNvSpPr txBox="1"/>
            <p:nvPr/>
          </p:nvSpPr>
          <p:spPr>
            <a:xfrm>
              <a:off x="3553410" y="3406490"/>
              <a:ext cx="2807318" cy="306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120   140   160   180   200   220   240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2D2C79C-69D4-45A4-9CF8-9851343CE008}"/>
                </a:ext>
              </a:extLst>
            </p:cNvPr>
            <p:cNvSpPr txBox="1"/>
            <p:nvPr/>
          </p:nvSpPr>
          <p:spPr>
            <a:xfrm>
              <a:off x="6096084" y="3416021"/>
              <a:ext cx="2807318" cy="306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120   140   160   180   200   220   240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F2EB05C-72EC-4C52-8564-2726F3B663D0}"/>
                </a:ext>
              </a:extLst>
            </p:cNvPr>
            <p:cNvSpPr txBox="1"/>
            <p:nvPr/>
          </p:nvSpPr>
          <p:spPr>
            <a:xfrm>
              <a:off x="3187750" y="1233608"/>
              <a:ext cx="456310" cy="2572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tx1"/>
                  </a:solidFill>
                </a:rPr>
                <a:t>240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220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200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180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160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140</a:t>
              </a:r>
            </a:p>
            <a:p>
              <a:endParaRPr lang="en-US" sz="1050">
                <a:solidFill>
                  <a:schemeClr val="tx1"/>
                </a:solidFill>
              </a:endParaRPr>
            </a:p>
            <a:p>
              <a:r>
                <a:rPr lang="en-US" sz="1050">
                  <a:solidFill>
                    <a:schemeClr val="tx1"/>
                  </a:solidFill>
                </a:rPr>
                <a:t>120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532A0-C87F-4D90-AFF7-B70E9DD3EC59}"/>
                </a:ext>
              </a:extLst>
            </p:cNvPr>
            <p:cNvSpPr txBox="1"/>
            <p:nvPr/>
          </p:nvSpPr>
          <p:spPr>
            <a:xfrm rot="16200000">
              <a:off x="2425796" y="2211042"/>
              <a:ext cx="1333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Y- Position [m]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FD1E4B4-A783-46DF-A746-AB3561824C56}"/>
                </a:ext>
              </a:extLst>
            </p:cNvPr>
            <p:cNvSpPr txBox="1"/>
            <p:nvPr/>
          </p:nvSpPr>
          <p:spPr>
            <a:xfrm>
              <a:off x="3789614" y="1303871"/>
              <a:ext cx="685088" cy="27699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Narrow</a:t>
              </a:r>
              <a:endParaRPr lang="en-US" sz="12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B74DB3-E814-4294-A9A2-359DB5300648}"/>
                </a:ext>
              </a:extLst>
            </p:cNvPr>
            <p:cNvSpPr txBox="1"/>
            <p:nvPr/>
          </p:nvSpPr>
          <p:spPr>
            <a:xfrm>
              <a:off x="6401221" y="1303871"/>
              <a:ext cx="685088" cy="276999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Broad</a:t>
              </a:r>
              <a:endParaRPr lang="en-US" sz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98257A-09F1-41A7-802D-612792D7BEA8}"/>
              </a:ext>
            </a:extLst>
          </p:cNvPr>
          <p:cNvGrpSpPr/>
          <p:nvPr/>
        </p:nvGrpSpPr>
        <p:grpSpPr>
          <a:xfrm>
            <a:off x="8645942" y="1246778"/>
            <a:ext cx="2806038" cy="2434491"/>
            <a:chOff x="8645942" y="1246778"/>
            <a:chExt cx="2806038" cy="2434491"/>
          </a:xfrm>
        </p:grpSpPr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3F330778-A736-4107-A2CE-928A9CD5D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3284" t="6902" r="24156" b="13636"/>
            <a:stretch/>
          </p:blipFill>
          <p:spPr>
            <a:xfrm>
              <a:off x="8771079" y="1246778"/>
              <a:ext cx="2466974" cy="218885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C886A0-CC24-4390-9E70-5CF1F75D733B}"/>
                </a:ext>
              </a:extLst>
            </p:cNvPr>
            <p:cNvSpPr txBox="1"/>
            <p:nvPr/>
          </p:nvSpPr>
          <p:spPr>
            <a:xfrm>
              <a:off x="8645942" y="3419660"/>
              <a:ext cx="2806038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1"/>
                  </a:solidFill>
                </a:rPr>
                <a:t>120    140    160    180    200    220    240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7C20A77-876F-4705-A496-7B6F2A624135}"/>
                </a:ext>
              </a:extLst>
            </p:cNvPr>
            <p:cNvSpPr txBox="1"/>
            <p:nvPr/>
          </p:nvSpPr>
          <p:spPr>
            <a:xfrm>
              <a:off x="8890838" y="1303870"/>
              <a:ext cx="729687" cy="276999"/>
            </a:xfrm>
            <a:prstGeom prst="rect">
              <a:avLst/>
            </a:prstGeom>
            <a:solidFill>
              <a:schemeClr val="lt1">
                <a:alpha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1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CCB367E-05EB-48B1-97CE-7EC48B9A210B}"/>
              </a:ext>
            </a:extLst>
          </p:cNvPr>
          <p:cNvSpPr txBox="1"/>
          <p:nvPr/>
        </p:nvSpPr>
        <p:spPr>
          <a:xfrm>
            <a:off x="220099" y="4140131"/>
            <a:ext cx="263975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But IRS serves a lot more regions, as they can dynamically redirect signals to the user location.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81617C-AAC9-4C2C-9409-2C67007451D6}"/>
              </a:ext>
            </a:extLst>
          </p:cNvPr>
          <p:cNvSpPr txBox="1"/>
          <p:nvPr/>
        </p:nvSpPr>
        <p:spPr>
          <a:xfrm>
            <a:off x="215765" y="2399113"/>
            <a:ext cx="2699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HELIOS behaves similarly to the desired region of interest like in IRS.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5F6008-A2C1-4F0E-9C23-F6A92B18AAD1}"/>
              </a:ext>
            </a:extLst>
          </p:cNvPr>
          <p:cNvCxnSpPr>
            <a:cxnSpLocks/>
            <a:stCxn id="44" idx="2"/>
          </p:cNvCxnSpPr>
          <p:nvPr/>
        </p:nvCxnSpPr>
        <p:spPr bwMode="auto">
          <a:xfrm>
            <a:off x="1565607" y="3137777"/>
            <a:ext cx="0" cy="94595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BB3329-D35E-4D00-A930-15C14807475C}"/>
              </a:ext>
            </a:extLst>
          </p:cNvPr>
          <p:cNvCxnSpPr>
            <a:cxnSpLocks/>
          </p:cNvCxnSpPr>
          <p:nvPr/>
        </p:nvCxnSpPr>
        <p:spPr bwMode="auto">
          <a:xfrm>
            <a:off x="9951128" y="889003"/>
            <a:ext cx="1" cy="37349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005CEC-B0EB-4C5B-AB67-C9E79F470E28}"/>
              </a:ext>
            </a:extLst>
          </p:cNvPr>
          <p:cNvCxnSpPr>
            <a:cxnSpLocks/>
          </p:cNvCxnSpPr>
          <p:nvPr/>
        </p:nvCxnSpPr>
        <p:spPr bwMode="auto">
          <a:xfrm>
            <a:off x="9951128" y="890396"/>
            <a:ext cx="1124835" cy="1028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05BC3F-9EE6-4BA5-A8AA-3FB264E0D84B}"/>
                  </a:ext>
                </a:extLst>
              </p:cNvPr>
              <p:cNvSpPr txBox="1"/>
              <p:nvPr/>
            </p:nvSpPr>
            <p:spPr>
              <a:xfrm>
                <a:off x="5003401" y="3704898"/>
                <a:ext cx="10566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dev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05BC3F-9EE6-4BA5-A8AA-3FB264E0D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01" y="3704898"/>
                <a:ext cx="105667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54D1A08F-74E7-437B-83DB-0EA8F57D0328}"/>
              </a:ext>
            </a:extLst>
          </p:cNvPr>
          <p:cNvSpPr txBox="1"/>
          <p:nvPr/>
        </p:nvSpPr>
        <p:spPr>
          <a:xfrm rot="16200000">
            <a:off x="10607622" y="3238333"/>
            <a:ext cx="2806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Delta Power Received [dB]</a:t>
            </a:r>
          </a:p>
        </p:txBody>
      </p:sp>
    </p:spTree>
    <p:extLst>
      <p:ext uri="{BB962C8B-B14F-4D97-AF65-F5344CB8AC3E}">
        <p14:creationId xmlns:p14="http://schemas.microsoft.com/office/powerpoint/2010/main" val="3813695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43" grpId="0" animBg="1"/>
      <p:bldP spid="44" grpId="0" animBg="1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8E219E-1B69-4F17-94A5-60796AA9C768}"/>
              </a:ext>
            </a:extLst>
          </p:cNvPr>
          <p:cNvSpPr/>
          <p:nvPr/>
        </p:nvSpPr>
        <p:spPr bwMode="auto">
          <a:xfrm>
            <a:off x="8547172" y="5507831"/>
            <a:ext cx="1511227" cy="366713"/>
          </a:xfrm>
          <a:prstGeom prst="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B2EB0-F0FB-4EA9-965C-9DF37355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40" y="629451"/>
            <a:ext cx="10978092" cy="514350"/>
          </a:xfrm>
        </p:spPr>
        <p:txBody>
          <a:bodyPr/>
          <a:lstStyle/>
          <a:p>
            <a:r>
              <a:rPr lang="en-US"/>
              <a:t>Urban Scenario Comparison: Analytical and Simulated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CC742-8B10-4860-8808-B49D3A902E79}"/>
              </a:ext>
            </a:extLst>
          </p:cNvPr>
          <p:cNvSpPr txBox="1"/>
          <p:nvPr/>
        </p:nvSpPr>
        <p:spPr>
          <a:xfrm>
            <a:off x="3005276" y="5530444"/>
            <a:ext cx="825711" cy="187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Phi [deg]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52CD050-C59F-4EC1-9E90-E8AE42F7112D}"/>
              </a:ext>
            </a:extLst>
          </p:cNvPr>
          <p:cNvGrpSpPr/>
          <p:nvPr/>
        </p:nvGrpSpPr>
        <p:grpSpPr>
          <a:xfrm>
            <a:off x="728028" y="1055672"/>
            <a:ext cx="5113855" cy="2261904"/>
            <a:chOff x="756792" y="1277809"/>
            <a:chExt cx="5113855" cy="226190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98F568-6378-455E-80E6-92A453B2090A}"/>
                </a:ext>
              </a:extLst>
            </p:cNvPr>
            <p:cNvSpPr txBox="1"/>
            <p:nvPr/>
          </p:nvSpPr>
          <p:spPr>
            <a:xfrm>
              <a:off x="3630295" y="1297285"/>
              <a:ext cx="1691249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44DD40-B90F-48EC-91E7-71A3FD4ED8CF}"/>
                </a:ext>
              </a:extLst>
            </p:cNvPr>
            <p:cNvSpPr txBox="1"/>
            <p:nvPr/>
          </p:nvSpPr>
          <p:spPr>
            <a:xfrm>
              <a:off x="1451862" y="1277809"/>
              <a:ext cx="1637833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Analytical model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D708426-F783-49CC-AEC7-C7634587B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6589" t="9016" r="15171" b="9916"/>
            <a:stretch/>
          </p:blipFill>
          <p:spPr>
            <a:xfrm>
              <a:off x="3433029" y="1615980"/>
              <a:ext cx="2437618" cy="183077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3F3E76D-3EF2-468F-946D-D7696BBC9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2534" t="5658" r="59226" b="10076"/>
            <a:stretch/>
          </p:blipFill>
          <p:spPr>
            <a:xfrm>
              <a:off x="1040339" y="1573650"/>
              <a:ext cx="2392690" cy="18731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C5D73-3742-427C-B8A9-4D765F232BCE}"/>
                </a:ext>
              </a:extLst>
            </p:cNvPr>
            <p:cNvSpPr txBox="1"/>
            <p:nvPr/>
          </p:nvSpPr>
          <p:spPr>
            <a:xfrm>
              <a:off x="756792" y="3361616"/>
              <a:ext cx="2457940" cy="178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     -40        -20          0          20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528E1D-30D3-4216-8D2E-1848D097C5E3}"/>
                </a:ext>
              </a:extLst>
            </p:cNvPr>
            <p:cNvSpPr txBox="1"/>
            <p:nvPr/>
          </p:nvSpPr>
          <p:spPr>
            <a:xfrm>
              <a:off x="3171346" y="3355514"/>
              <a:ext cx="2457940" cy="178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     -40        -20          0          20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4765B6-12F6-4DCE-A1CF-5EF85B015A3E}"/>
                </a:ext>
              </a:extLst>
            </p:cNvPr>
            <p:cNvSpPr txBox="1"/>
            <p:nvPr/>
          </p:nvSpPr>
          <p:spPr>
            <a:xfrm>
              <a:off x="809586" y="1553137"/>
              <a:ext cx="339847" cy="1923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>
                  <a:solidFill>
                    <a:schemeClr val="tx1"/>
                  </a:solidFill>
                </a:rPr>
                <a:t>20</a:t>
              </a: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r>
                <a:rPr lang="en-US" sz="1200">
                  <a:solidFill>
                    <a:schemeClr val="tx1"/>
                  </a:solidFill>
                </a:rPr>
                <a:t>10</a:t>
              </a: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r>
                <a:rPr lang="en-US" sz="1200">
                  <a:solidFill>
                    <a:schemeClr val="tx1"/>
                  </a:solidFill>
                </a:rPr>
                <a:t>0</a:t>
              </a: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r>
                <a:rPr lang="en-US" sz="1200">
                  <a:solidFill>
                    <a:schemeClr val="tx1"/>
                  </a:solidFill>
                </a:rPr>
                <a:t>-10</a:t>
              </a: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B391D33-B30E-4EA2-9363-A5C3C88EAFDC}"/>
              </a:ext>
            </a:extLst>
          </p:cNvPr>
          <p:cNvSpPr txBox="1"/>
          <p:nvPr/>
        </p:nvSpPr>
        <p:spPr>
          <a:xfrm>
            <a:off x="6103567" y="1991559"/>
            <a:ext cx="339847" cy="2692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chemeClr val="tx1"/>
                </a:solidFill>
              </a:rPr>
              <a:t>50</a:t>
            </a:r>
          </a:p>
          <a:p>
            <a:pPr algn="r"/>
            <a:endParaRPr lang="en-US" sz="1200">
              <a:solidFill>
                <a:schemeClr val="tx1"/>
              </a:solidFill>
            </a:endParaRPr>
          </a:p>
          <a:p>
            <a:pPr algn="r"/>
            <a:r>
              <a:rPr lang="en-US" sz="1200">
                <a:solidFill>
                  <a:schemeClr val="tx1"/>
                </a:solidFill>
              </a:rPr>
              <a:t>40</a:t>
            </a:r>
          </a:p>
          <a:p>
            <a:pPr algn="r"/>
            <a:endParaRPr lang="en-US" sz="1200">
              <a:solidFill>
                <a:schemeClr val="tx1"/>
              </a:solidFill>
            </a:endParaRPr>
          </a:p>
          <a:p>
            <a:pPr algn="r"/>
            <a:r>
              <a:rPr lang="en-US" sz="1200">
                <a:solidFill>
                  <a:schemeClr val="tx1"/>
                </a:solidFill>
              </a:rPr>
              <a:t>30</a:t>
            </a:r>
          </a:p>
          <a:p>
            <a:pPr algn="r"/>
            <a:endParaRPr lang="en-US" sz="1200">
              <a:solidFill>
                <a:schemeClr val="tx1"/>
              </a:solidFill>
            </a:endParaRPr>
          </a:p>
          <a:p>
            <a:pPr algn="r"/>
            <a:r>
              <a:rPr lang="en-US" sz="1200">
                <a:solidFill>
                  <a:schemeClr val="tx1"/>
                </a:solidFill>
              </a:rPr>
              <a:t>20</a:t>
            </a:r>
          </a:p>
          <a:p>
            <a:pPr algn="r"/>
            <a:endParaRPr lang="en-US" sz="1200">
              <a:solidFill>
                <a:schemeClr val="tx1"/>
              </a:solidFill>
            </a:endParaRPr>
          </a:p>
          <a:p>
            <a:pPr algn="r"/>
            <a:r>
              <a:rPr lang="en-US" sz="1200">
                <a:solidFill>
                  <a:schemeClr val="tx1"/>
                </a:solidFill>
              </a:rPr>
              <a:t>10</a:t>
            </a:r>
          </a:p>
          <a:p>
            <a:pPr algn="r"/>
            <a:endParaRPr lang="en-US" sz="1200">
              <a:solidFill>
                <a:schemeClr val="tx1"/>
              </a:solidFill>
            </a:endParaRPr>
          </a:p>
          <a:p>
            <a:pPr algn="r"/>
            <a:r>
              <a:rPr lang="en-US" sz="1200">
                <a:solidFill>
                  <a:schemeClr val="tx1"/>
                </a:solidFill>
              </a:rPr>
              <a:t>0</a:t>
            </a:r>
          </a:p>
          <a:p>
            <a:pPr algn="r"/>
            <a:endParaRPr lang="en-US" sz="1200">
              <a:solidFill>
                <a:schemeClr val="tx1"/>
              </a:solidFill>
            </a:endParaRPr>
          </a:p>
          <a:p>
            <a:pPr algn="r"/>
            <a:r>
              <a:rPr lang="en-US" sz="1200">
                <a:solidFill>
                  <a:schemeClr val="tx1"/>
                </a:solidFill>
              </a:rPr>
              <a:t>-10</a:t>
            </a:r>
          </a:p>
          <a:p>
            <a:pPr algn="r"/>
            <a:endParaRPr lang="en-US" sz="1200">
              <a:solidFill>
                <a:schemeClr val="tx1"/>
              </a:solidFill>
            </a:endParaRPr>
          </a:p>
          <a:p>
            <a:pPr algn="r"/>
            <a:r>
              <a:rPr lang="en-US" sz="1200">
                <a:solidFill>
                  <a:schemeClr val="tx1"/>
                </a:solidFill>
              </a:rPr>
              <a:t>-20</a:t>
            </a:r>
          </a:p>
          <a:p>
            <a:pPr algn="r"/>
            <a:endParaRPr lang="en-US" sz="1200">
              <a:solidFill>
                <a:schemeClr val="tx1"/>
              </a:solidFill>
            </a:endParaRPr>
          </a:p>
          <a:p>
            <a:pPr algn="r"/>
            <a:r>
              <a:rPr lang="en-US" sz="1200">
                <a:solidFill>
                  <a:schemeClr val="tx1"/>
                </a:solidFill>
              </a:rPr>
              <a:t>-30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B42F3-8F4A-47F9-923C-CFCFC2517CBC}"/>
              </a:ext>
            </a:extLst>
          </p:cNvPr>
          <p:cNvSpPr txBox="1"/>
          <p:nvPr/>
        </p:nvSpPr>
        <p:spPr>
          <a:xfrm rot="16200000">
            <a:off x="272676" y="3496029"/>
            <a:ext cx="630019" cy="286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Theta [deg]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E0308-CE59-445D-AFA9-98DD1B0339E4}"/>
              </a:ext>
            </a:extLst>
          </p:cNvPr>
          <p:cNvSpPr txBox="1"/>
          <p:nvPr/>
        </p:nvSpPr>
        <p:spPr>
          <a:xfrm rot="16200000">
            <a:off x="5919003" y="3271131"/>
            <a:ext cx="110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Gain [dB]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E35844-4690-400C-B8DA-2FBAC2EE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4434" t="7143" r="11753"/>
          <a:stretch/>
        </p:blipFill>
        <p:spPr>
          <a:xfrm>
            <a:off x="5873737" y="1991559"/>
            <a:ext cx="323041" cy="3538885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367C1FA-945A-4E5A-BD5F-5687AC8D1F36}"/>
              </a:ext>
            </a:extLst>
          </p:cNvPr>
          <p:cNvGrpSpPr/>
          <p:nvPr/>
        </p:nvGrpSpPr>
        <p:grpSpPr>
          <a:xfrm>
            <a:off x="666996" y="3407165"/>
            <a:ext cx="5255087" cy="2308324"/>
            <a:chOff x="695760" y="3629302"/>
            <a:chExt cx="5255087" cy="230832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8A28D1-F2A0-405B-98FA-B0221C832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2384" t="6540" r="60304" b="10420"/>
            <a:stretch/>
          </p:blipFill>
          <p:spPr>
            <a:xfrm>
              <a:off x="1015740" y="3647157"/>
              <a:ext cx="2449143" cy="192858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8416CF6-4339-41DC-AA39-42C1898F4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6275" t="6082" r="15502" b="9098"/>
            <a:stretch/>
          </p:blipFill>
          <p:spPr>
            <a:xfrm>
              <a:off x="3446896" y="3647157"/>
              <a:ext cx="2503951" cy="19699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802045-6B72-4A43-B29C-9FDB11F26121}"/>
                </a:ext>
              </a:extLst>
            </p:cNvPr>
            <p:cNvSpPr txBox="1"/>
            <p:nvPr/>
          </p:nvSpPr>
          <p:spPr>
            <a:xfrm>
              <a:off x="770854" y="5481938"/>
              <a:ext cx="2443877" cy="187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     -40        -20          0          20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9D4670-3D24-48B1-B401-B6D91F28FE3B}"/>
                </a:ext>
              </a:extLst>
            </p:cNvPr>
            <p:cNvSpPr txBox="1"/>
            <p:nvPr/>
          </p:nvSpPr>
          <p:spPr>
            <a:xfrm>
              <a:off x="3307489" y="5487124"/>
              <a:ext cx="2443877" cy="187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     -40        -20          0          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70773A-B0D2-431F-B359-388EFCA3BCE4}"/>
                </a:ext>
              </a:extLst>
            </p:cNvPr>
            <p:cNvSpPr txBox="1"/>
            <p:nvPr/>
          </p:nvSpPr>
          <p:spPr>
            <a:xfrm>
              <a:off x="695760" y="3629302"/>
              <a:ext cx="45438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chemeClr val="tx1"/>
                  </a:solidFill>
                </a:rPr>
                <a:t>20</a:t>
              </a: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r>
                <a:rPr lang="en-US" sz="1200">
                  <a:solidFill>
                    <a:schemeClr val="tx1"/>
                  </a:solidFill>
                </a:rPr>
                <a:t>10</a:t>
              </a: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r>
                <a:rPr lang="en-US" sz="1200">
                  <a:solidFill>
                    <a:schemeClr val="tx1"/>
                  </a:solidFill>
                </a:rPr>
                <a:t>0</a:t>
              </a: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r>
                <a:rPr lang="en-US" sz="1200">
                  <a:solidFill>
                    <a:schemeClr val="tx1"/>
                  </a:solidFill>
                </a:rPr>
                <a:t>-10</a:t>
              </a: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  <a:p>
              <a:pPr algn="r"/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A2B54C8-28B6-490D-B844-B25E7C943BEA}"/>
              </a:ext>
            </a:extLst>
          </p:cNvPr>
          <p:cNvSpPr txBox="1"/>
          <p:nvPr/>
        </p:nvSpPr>
        <p:spPr>
          <a:xfrm rot="16200000">
            <a:off x="-314093" y="2035185"/>
            <a:ext cx="1285794" cy="27699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Narrow beams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6F094C-ACF8-42B9-ABD4-2738CB4ACEA3}"/>
              </a:ext>
            </a:extLst>
          </p:cNvPr>
          <p:cNvSpPr txBox="1"/>
          <p:nvPr/>
        </p:nvSpPr>
        <p:spPr>
          <a:xfrm rot="16200000">
            <a:off x="-182418" y="4453845"/>
            <a:ext cx="1101850" cy="27699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 beams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12">
                <a:extLst>
                  <a:ext uri="{FF2B5EF4-FFF2-40B4-BE49-F238E27FC236}">
                    <a16:creationId xmlns:a16="http://schemas.microsoft.com/office/drawing/2014/main" id="{A8CD6747-2051-4C54-B618-5D931B93FC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5702765"/>
                  </p:ext>
                </p:extLst>
              </p:nvPr>
            </p:nvGraphicFramePr>
            <p:xfrm>
              <a:off x="7289023" y="5185309"/>
              <a:ext cx="4235981" cy="10679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216">
                      <a:extLst>
                        <a:ext uri="{9D8B030D-6E8A-4147-A177-3AD203B41FA5}">
                          <a16:colId xmlns:a16="http://schemas.microsoft.com/office/drawing/2014/main" val="1503233901"/>
                        </a:ext>
                      </a:extLst>
                    </a:gridCol>
                    <a:gridCol w="1499283">
                      <a:extLst>
                        <a:ext uri="{9D8B030D-6E8A-4147-A177-3AD203B41FA5}">
                          <a16:colId xmlns:a16="http://schemas.microsoft.com/office/drawing/2014/main" val="2171938866"/>
                        </a:ext>
                      </a:extLst>
                    </a:gridCol>
                    <a:gridCol w="1475482">
                      <a:extLst>
                        <a:ext uri="{9D8B030D-6E8A-4147-A177-3AD203B41FA5}">
                          <a16:colId xmlns:a16="http://schemas.microsoft.com/office/drawing/2014/main" val="1237784409"/>
                        </a:ext>
                      </a:extLst>
                    </a:gridCol>
                  </a:tblGrid>
                  <a:tr h="3262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𝐺𝑎𝑖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𝑀𝐴𝑋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/>
                            <a:t> [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</m:oMath>
                          </a14:m>
                          <a:r>
                            <a:rPr lang="en-US" sz="1400"/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Analytical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Simulation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27428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Narrow beams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54.79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52.94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041697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Broad beams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41.05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48.75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88950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12">
                <a:extLst>
                  <a:ext uri="{FF2B5EF4-FFF2-40B4-BE49-F238E27FC236}">
                    <a16:creationId xmlns:a16="http://schemas.microsoft.com/office/drawing/2014/main" id="{A8CD6747-2051-4C54-B618-5D931B93FC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5702765"/>
                  </p:ext>
                </p:extLst>
              </p:nvPr>
            </p:nvGraphicFramePr>
            <p:xfrm>
              <a:off x="7289023" y="5185309"/>
              <a:ext cx="4235981" cy="10679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1216">
                      <a:extLst>
                        <a:ext uri="{9D8B030D-6E8A-4147-A177-3AD203B41FA5}">
                          <a16:colId xmlns:a16="http://schemas.microsoft.com/office/drawing/2014/main" val="1503233901"/>
                        </a:ext>
                      </a:extLst>
                    </a:gridCol>
                    <a:gridCol w="1499283">
                      <a:extLst>
                        <a:ext uri="{9D8B030D-6E8A-4147-A177-3AD203B41FA5}">
                          <a16:colId xmlns:a16="http://schemas.microsoft.com/office/drawing/2014/main" val="2171938866"/>
                        </a:ext>
                      </a:extLst>
                    </a:gridCol>
                    <a:gridCol w="1475482">
                      <a:extLst>
                        <a:ext uri="{9D8B030D-6E8A-4147-A177-3AD203B41FA5}">
                          <a16:colId xmlns:a16="http://schemas.microsoft.com/office/drawing/2014/main" val="1237784409"/>
                        </a:ext>
                      </a:extLst>
                    </a:gridCol>
                  </a:tblGrid>
                  <a:tr h="3262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852" r="-236715" b="-2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Analytical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Simulation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27428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Narrow beams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3806" t="-90164" r="-983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87603" t="-90164" r="-413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41697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/>
                            <a:t>Broad beams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3806" t="-190164" r="-983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87603" t="-190164" r="-413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8950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6" name="Rectangle 115">
            <a:extLst>
              <a:ext uri="{FF2B5EF4-FFF2-40B4-BE49-F238E27FC236}">
                <a16:creationId xmlns:a16="http://schemas.microsoft.com/office/drawing/2014/main" id="{C61040ED-8E75-40CF-B9BA-6D3B687C2909}"/>
              </a:ext>
            </a:extLst>
          </p:cNvPr>
          <p:cNvSpPr/>
          <p:nvPr/>
        </p:nvSpPr>
        <p:spPr bwMode="auto">
          <a:xfrm>
            <a:off x="1313291" y="4372825"/>
            <a:ext cx="1066800" cy="311083"/>
          </a:xfrm>
          <a:prstGeom prst="rect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9686431-7CAB-45CC-90F3-CA347AA9E99D}"/>
              </a:ext>
            </a:extLst>
          </p:cNvPr>
          <p:cNvSpPr/>
          <p:nvPr/>
        </p:nvSpPr>
        <p:spPr bwMode="auto">
          <a:xfrm>
            <a:off x="3814613" y="4372825"/>
            <a:ext cx="1066800" cy="311083"/>
          </a:xfrm>
          <a:prstGeom prst="rect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CD3446A-0D45-494A-9E8C-95614573EAB1}"/>
              </a:ext>
            </a:extLst>
          </p:cNvPr>
          <p:cNvSpPr txBox="1"/>
          <p:nvPr/>
        </p:nvSpPr>
        <p:spPr>
          <a:xfrm>
            <a:off x="2613070" y="3791746"/>
            <a:ext cx="1571264" cy="307777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Multiple side lobes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91B10E8-9EA4-4C68-9085-E1C6194248BF}"/>
              </a:ext>
            </a:extLst>
          </p:cNvPr>
          <p:cNvSpPr/>
          <p:nvPr/>
        </p:nvSpPr>
        <p:spPr bwMode="auto">
          <a:xfrm>
            <a:off x="1609771" y="2217559"/>
            <a:ext cx="404446" cy="388838"/>
          </a:xfrm>
          <a:prstGeom prst="ellipse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A450E46-972E-45CD-9B5F-BB1F7EDBE323}"/>
              </a:ext>
            </a:extLst>
          </p:cNvPr>
          <p:cNvSpPr/>
          <p:nvPr/>
        </p:nvSpPr>
        <p:spPr bwMode="auto">
          <a:xfrm>
            <a:off x="4018893" y="2217559"/>
            <a:ext cx="409535" cy="388838"/>
          </a:xfrm>
          <a:prstGeom prst="ellipse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F282F75-0579-415A-A6D2-3DEB6EA0E82B}"/>
              </a:ext>
            </a:extLst>
          </p:cNvPr>
          <p:cNvSpPr txBox="1"/>
          <p:nvPr/>
        </p:nvSpPr>
        <p:spPr>
          <a:xfrm>
            <a:off x="2404501" y="1588754"/>
            <a:ext cx="1950929" cy="307777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Concentrated main lobe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EA8C3A4-BCBD-4383-B98C-0DAEE2EF8B58}"/>
              </a:ext>
            </a:extLst>
          </p:cNvPr>
          <p:cNvSpPr txBox="1"/>
          <p:nvPr/>
        </p:nvSpPr>
        <p:spPr>
          <a:xfrm rot="16200000">
            <a:off x="329898" y="2390514"/>
            <a:ext cx="630019" cy="286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Theta [deg]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F77ECBE-F7B0-4EBD-92DD-33ECFB11B020}"/>
              </a:ext>
            </a:extLst>
          </p:cNvPr>
          <p:cNvSpPr txBox="1"/>
          <p:nvPr/>
        </p:nvSpPr>
        <p:spPr>
          <a:xfrm>
            <a:off x="2991409" y="3378710"/>
            <a:ext cx="825711" cy="187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Phi [deg]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766E74F1-BDC0-4A78-8790-560E824CAC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917" t="6031" r="7737"/>
          <a:stretch/>
        </p:blipFill>
        <p:spPr>
          <a:xfrm>
            <a:off x="6834207" y="1308221"/>
            <a:ext cx="4757833" cy="3756339"/>
          </a:xfrm>
          <a:prstGeom prst="rect">
            <a:avLst/>
          </a:prstGeom>
        </p:spPr>
      </p:pic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40F7EC-3670-4CB0-909E-C0AB1335CF37}"/>
              </a:ext>
            </a:extLst>
          </p:cNvPr>
          <p:cNvCxnSpPr>
            <a:cxnSpLocks/>
          </p:cNvCxnSpPr>
          <p:nvPr/>
        </p:nvCxnSpPr>
        <p:spPr bwMode="auto">
          <a:xfrm>
            <a:off x="7346102" y="2996531"/>
            <a:ext cx="4178902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6E131254-64F8-4A49-B23E-ADBD76073FF2}"/>
              </a:ext>
            </a:extLst>
          </p:cNvPr>
          <p:cNvCxnSpPr/>
          <p:nvPr/>
        </p:nvCxnSpPr>
        <p:spPr bwMode="auto">
          <a:xfrm>
            <a:off x="8407916" y="2974697"/>
            <a:ext cx="588434" cy="0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C565712-AA96-4FC1-BC06-EC86452AF828}"/>
              </a:ext>
            </a:extLst>
          </p:cNvPr>
          <p:cNvCxnSpPr>
            <a:cxnSpLocks/>
          </p:cNvCxnSpPr>
          <p:nvPr/>
        </p:nvCxnSpPr>
        <p:spPr bwMode="auto">
          <a:xfrm>
            <a:off x="9148724" y="3012781"/>
            <a:ext cx="448734" cy="0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FAE82B2-6D5D-4820-997E-D1DBF860B412}"/>
              </a:ext>
            </a:extLst>
          </p:cNvPr>
          <p:cNvSpPr txBox="1"/>
          <p:nvPr/>
        </p:nvSpPr>
        <p:spPr>
          <a:xfrm>
            <a:off x="8401633" y="2745319"/>
            <a:ext cx="659534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3A04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+8.5 dB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D4170BC-2398-48DB-86A8-696BB8BC8FEB}"/>
              </a:ext>
            </a:extLst>
          </p:cNvPr>
          <p:cNvSpPr txBox="1"/>
          <p:nvPr/>
        </p:nvSpPr>
        <p:spPr>
          <a:xfrm>
            <a:off x="8993193" y="2974697"/>
            <a:ext cx="598013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C00000"/>
                </a:solidFill>
              </a:rPr>
              <a:t>+6.5 dB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FBC462C-6B93-434F-9C13-065EDDEEDE8F}"/>
              </a:ext>
            </a:extLst>
          </p:cNvPr>
          <p:cNvGrpSpPr/>
          <p:nvPr/>
        </p:nvGrpSpPr>
        <p:grpSpPr>
          <a:xfrm>
            <a:off x="7471893" y="1382427"/>
            <a:ext cx="2346701" cy="460400"/>
            <a:chOff x="7540913" y="1312040"/>
            <a:chExt cx="2346701" cy="46040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040CFB80-E9BC-4432-811C-9336A5EA4450}"/>
                </a:ext>
              </a:extLst>
            </p:cNvPr>
            <p:cNvGrpSpPr/>
            <p:nvPr/>
          </p:nvGrpSpPr>
          <p:grpSpPr>
            <a:xfrm>
              <a:off x="7540913" y="1312040"/>
              <a:ext cx="1600118" cy="261610"/>
              <a:chOff x="7514324" y="1303080"/>
              <a:chExt cx="1600118" cy="261610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10E4BB42-0552-421C-B05E-E72159C34EC6}"/>
                  </a:ext>
                </a:extLst>
              </p:cNvPr>
              <p:cNvSpPr txBox="1"/>
              <p:nvPr/>
            </p:nvSpPr>
            <p:spPr>
              <a:xfrm>
                <a:off x="7514324" y="1303080"/>
                <a:ext cx="1600118" cy="2616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100">
                    <a:solidFill>
                      <a:schemeClr val="tx1"/>
                    </a:solidFill>
                  </a:rPr>
                  <a:t>       Narrow             Broad</a:t>
                </a: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7EC4EFD5-2635-42D1-A7AB-DB5041BBD50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532821" y="1431625"/>
                <a:ext cx="264426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FBE6776-31AD-43CE-B34C-57241D116F2A}"/>
                </a:ext>
              </a:extLst>
            </p:cNvPr>
            <p:cNvGrpSpPr/>
            <p:nvPr/>
          </p:nvGrpSpPr>
          <p:grpSpPr>
            <a:xfrm>
              <a:off x="7559410" y="1518524"/>
              <a:ext cx="2328204" cy="253916"/>
              <a:chOff x="4762501" y="4357688"/>
              <a:chExt cx="2726576" cy="253916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EFC10EC-8960-486E-B81F-6375641A9A65}"/>
                  </a:ext>
                </a:extLst>
              </p:cNvPr>
              <p:cNvSpPr txBox="1"/>
              <p:nvPr/>
            </p:nvSpPr>
            <p:spPr>
              <a:xfrm>
                <a:off x="5019845" y="4357688"/>
                <a:ext cx="2469232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>
                    <a:solidFill>
                      <a:schemeClr val="tx1"/>
                    </a:solidFill>
                  </a:rPr>
                  <a:t>Simulated           Analytical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D8428A9-3CA0-4B5C-9F05-278D472AF6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762501" y="4491153"/>
                <a:ext cx="341739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5606C02-1252-4F18-A2BB-AD5C7FEFCB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90624" y="1440585"/>
              <a:ext cx="264426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5EF4E77-569D-44D1-BDA1-BB41299B0C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09145" y="1645482"/>
              <a:ext cx="291809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5A1317C-C34B-4633-83F7-C177B730F159}"/>
              </a:ext>
            </a:extLst>
          </p:cNvPr>
          <p:cNvCxnSpPr/>
          <p:nvPr/>
        </p:nvCxnSpPr>
        <p:spPr bwMode="auto">
          <a:xfrm>
            <a:off x="10264375" y="2996531"/>
            <a:ext cx="1636057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C039937B-1A4D-4A19-B920-92690358A35C}"/>
              </a:ext>
            </a:extLst>
          </p:cNvPr>
          <p:cNvSpPr txBox="1"/>
          <p:nvPr/>
        </p:nvSpPr>
        <p:spPr>
          <a:xfrm>
            <a:off x="10195224" y="2760524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More to the right,</a:t>
            </a:r>
          </a:p>
          <a:p>
            <a:r>
              <a:rPr lang="en-US" sz="1200">
                <a:solidFill>
                  <a:schemeClr val="tx1"/>
                </a:solidFill>
              </a:rPr>
              <a:t>better the performance.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ED0ED367-ED3B-4794-8EA3-FE2E7C727606}"/>
              </a:ext>
            </a:extLst>
          </p:cNvPr>
          <p:cNvCxnSpPr>
            <a:cxnSpLocks/>
          </p:cNvCxnSpPr>
          <p:nvPr/>
        </p:nvCxnSpPr>
        <p:spPr bwMode="auto">
          <a:xfrm>
            <a:off x="8396039" y="3025759"/>
            <a:ext cx="750330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E25BC18E-B67E-45CB-9F15-7695A4C3B01A}"/>
              </a:ext>
            </a:extLst>
          </p:cNvPr>
          <p:cNvSpPr txBox="1"/>
          <p:nvPr/>
        </p:nvSpPr>
        <p:spPr>
          <a:xfrm>
            <a:off x="8367718" y="2985331"/>
            <a:ext cx="565097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B050"/>
                </a:solidFill>
              </a:rPr>
              <a:t>+11 dB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73E7BF5F-56D5-49F1-AAD5-F6E809B28A15}"/>
              </a:ext>
            </a:extLst>
          </p:cNvPr>
          <p:cNvCxnSpPr>
            <a:cxnSpLocks/>
          </p:cNvCxnSpPr>
          <p:nvPr/>
        </p:nvCxnSpPr>
        <p:spPr bwMode="auto">
          <a:xfrm>
            <a:off x="9000422" y="2974697"/>
            <a:ext cx="659534" cy="0"/>
          </a:xfrm>
          <a:prstGeom prst="straightConnector1">
            <a:avLst/>
          </a:prstGeom>
          <a:noFill/>
          <a:ln w="38100" cap="flat" cmpd="sng" algn="ctr">
            <a:solidFill>
              <a:srgbClr val="CC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7F3B3BDC-1F8F-4ABE-832C-4933750FF8A6}"/>
              </a:ext>
            </a:extLst>
          </p:cNvPr>
          <p:cNvSpPr txBox="1"/>
          <p:nvPr/>
        </p:nvSpPr>
        <p:spPr>
          <a:xfrm>
            <a:off x="9182186" y="2739615"/>
            <a:ext cx="506734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CC00FF"/>
                </a:solidFill>
              </a:rPr>
              <a:t>+9 dB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CB03573-78DE-4AED-9322-D488D001C967}"/>
              </a:ext>
            </a:extLst>
          </p:cNvPr>
          <p:cNvSpPr txBox="1"/>
          <p:nvPr/>
        </p:nvSpPr>
        <p:spPr>
          <a:xfrm>
            <a:off x="1779862" y="5907304"/>
            <a:ext cx="4416916" cy="307777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Analytical model is over predicting the reflection pattern.</a:t>
            </a:r>
          </a:p>
        </p:txBody>
      </p:sp>
    </p:spTree>
    <p:extLst>
      <p:ext uri="{BB962C8B-B14F-4D97-AF65-F5344CB8AC3E}">
        <p14:creationId xmlns:p14="http://schemas.microsoft.com/office/powerpoint/2010/main" val="1628210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  <p:bldP spid="12" grpId="0"/>
      <p:bldP spid="14" grpId="0"/>
      <p:bldP spid="26" grpId="0"/>
      <p:bldP spid="23" grpId="0" animBg="1"/>
      <p:bldP spid="24" grpId="0" animBg="1"/>
      <p:bldP spid="116" grpId="0" animBg="1"/>
      <p:bldP spid="117" grpId="0" animBg="1"/>
      <p:bldP spid="118" grpId="0" animBg="1"/>
      <p:bldP spid="121" grpId="0" animBg="1"/>
      <p:bldP spid="122" grpId="0" animBg="1"/>
      <p:bldP spid="123" grpId="0" animBg="1"/>
      <p:bldP spid="145" grpId="0"/>
      <p:bldP spid="145" grpId="1"/>
      <p:bldP spid="146" grpId="0"/>
      <p:bldP spid="146" grpId="1"/>
      <p:bldP spid="160" grpId="0"/>
      <p:bldP spid="161" grpId="0"/>
      <p:bldP spid="174" grpId="0"/>
      <p:bldP spid="176" grpId="0"/>
      <p:bldP spid="180" grpId="0"/>
      <p:bldP spid="19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0D9E-9842-4AA1-977A-28AAF4CF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CDF Analysis for HELIOS Array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2835B-83B2-4532-8D43-15447BB48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b="1882"/>
          <a:stretch/>
        </p:blipFill>
        <p:spPr>
          <a:xfrm>
            <a:off x="251490" y="1275446"/>
            <a:ext cx="5414041" cy="29683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25F00DE-6832-4C8F-B540-E77B6669D1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226" t="3610" r="6133" b="1826"/>
          <a:stretch/>
        </p:blipFill>
        <p:spPr>
          <a:xfrm>
            <a:off x="6194056" y="683231"/>
            <a:ext cx="5612890" cy="43071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7A832F-ECF4-41C1-AB27-10755707B739}"/>
              </a:ext>
            </a:extLst>
          </p:cNvPr>
          <p:cNvGrpSpPr/>
          <p:nvPr/>
        </p:nvGrpSpPr>
        <p:grpSpPr>
          <a:xfrm>
            <a:off x="8851712" y="4034182"/>
            <a:ext cx="2617465" cy="431730"/>
            <a:chOff x="6881827" y="1363748"/>
            <a:chExt cx="2617465" cy="4317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C6AD8D1-19C6-4485-BD7C-9416FD390F3E}"/>
                </a:ext>
              </a:extLst>
            </p:cNvPr>
            <p:cNvGrpSpPr/>
            <p:nvPr/>
          </p:nvGrpSpPr>
          <p:grpSpPr>
            <a:xfrm>
              <a:off x="6881827" y="1363748"/>
              <a:ext cx="2617465" cy="431730"/>
              <a:chOff x="7447732" y="1273683"/>
              <a:chExt cx="2682118" cy="4317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5049670-60E2-4D4F-8479-9A061C59D3BF}"/>
                  </a:ext>
                </a:extLst>
              </p:cNvPr>
              <p:cNvGrpSpPr/>
              <p:nvPr/>
            </p:nvGrpSpPr>
            <p:grpSpPr>
              <a:xfrm>
                <a:off x="7447732" y="1273683"/>
                <a:ext cx="2682118" cy="431730"/>
                <a:chOff x="7500849" y="1292433"/>
                <a:chExt cx="2682118" cy="431730"/>
              </a:xfrm>
              <a:solidFill>
                <a:schemeClr val="bg1"/>
              </a:solidFill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C5A8D618-9AA5-4D4B-B28B-72FCE772A650}"/>
                    </a:ext>
                  </a:extLst>
                </p:cNvPr>
                <p:cNvGrpSpPr/>
                <p:nvPr/>
              </p:nvGrpSpPr>
              <p:grpSpPr>
                <a:xfrm>
                  <a:off x="7559410" y="1292433"/>
                  <a:ext cx="2623557" cy="261610"/>
                  <a:chOff x="7532821" y="1283473"/>
                  <a:chExt cx="2623557" cy="261610"/>
                </a:xfrm>
                <a:grpFill/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8C3E0A0-E865-44A9-A49A-B0255C366DB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32821" y="1283473"/>
                        <a:ext cx="2623557" cy="26161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100" b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         </a:t>
                        </a:r>
                        <a14:m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1               2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2             4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4            8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oMath>
                        </a14:m>
                        <a:r>
                          <a:rPr lang="en-US" sz="1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 </a:t>
                        </a:r>
                        <a:endParaRPr lang="en-US" sz="9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E8C3E0A0-E865-44A9-A49A-B0255C366DB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32821" y="1283473"/>
                        <a:ext cx="2623557" cy="26161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2D9C7D14-C599-4C7F-A2EC-FAE748D531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7532821" y="1421409"/>
                    <a:ext cx="350378" cy="0"/>
                  </a:xfrm>
                  <a:prstGeom prst="line">
                    <a:avLst/>
                  </a:prstGeom>
                  <a:grpFill/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8E0EE16-49F0-4595-820E-269B5BDD8678}"/>
                    </a:ext>
                  </a:extLst>
                </p:cNvPr>
                <p:cNvGrpSpPr/>
                <p:nvPr/>
              </p:nvGrpSpPr>
              <p:grpSpPr>
                <a:xfrm>
                  <a:off x="7500849" y="1470247"/>
                  <a:ext cx="2496111" cy="253916"/>
                  <a:chOff x="4693920" y="4309411"/>
                  <a:chExt cx="2923212" cy="253916"/>
                </a:xfrm>
                <a:grpFill/>
              </p:grpSpPr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46777C48-8640-4915-9EF5-4A422F1E9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4762501" y="4436369"/>
                    <a:ext cx="360800" cy="0"/>
                  </a:xfrm>
                  <a:prstGeom prst="line">
                    <a:avLst/>
                  </a:prstGeom>
                  <a:grpFill/>
                  <a:ln w="38100" cap="flat" cmpd="sng" algn="ctr">
                    <a:solidFill>
                      <a:srgbClr val="0469B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12BE845-0A02-4A0D-A03F-9E26D99D7308}"/>
                      </a:ext>
                    </a:extLst>
                  </p:cNvPr>
                  <p:cNvSpPr txBox="1"/>
                  <p:nvPr/>
                </p:nvSpPr>
                <p:spPr>
                  <a:xfrm>
                    <a:off x="4693920" y="4309411"/>
                    <a:ext cx="2923212" cy="253916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50">
                        <a:solidFill>
                          <a:schemeClr val="tx1"/>
                        </a:solidFill>
                        <a:cs typeface="Arial" panose="020B0604020202020204" pitchFamily="34" charset="0"/>
                      </a:rPr>
                      <a:t>           Simulated              Analytical</a:t>
                    </a:r>
                  </a:p>
                </p:txBody>
              </p:sp>
            </p:grp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354BD6B-AAD5-4C1A-BF0B-A4926C890D9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247044" y="1428893"/>
                  <a:ext cx="336202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chemeClr val="tx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34C389F-FA9F-4494-ADE4-7318EEF9EA9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738861" y="1597205"/>
                  <a:ext cx="357776" cy="0"/>
                </a:xfrm>
                <a:prstGeom prst="line">
                  <a:avLst/>
                </a:prstGeom>
                <a:grp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04CA7C1-45CB-4BCD-AB62-606C552E6C8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41134" y="1410143"/>
                <a:ext cx="272839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49B0DD6-12F8-4471-81CC-9BE86228AF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800743" y="1493831"/>
              <a:ext cx="266262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E8D425-580A-4386-B89A-2BD972E868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51677" y="1682588"/>
              <a:ext cx="381452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8F4FC8-BC8D-4760-8844-AA86BB7E75F0}"/>
              </a:ext>
            </a:extLst>
          </p:cNvPr>
          <p:cNvCxnSpPr>
            <a:cxnSpLocks/>
          </p:cNvCxnSpPr>
          <p:nvPr/>
        </p:nvCxnSpPr>
        <p:spPr bwMode="auto">
          <a:xfrm>
            <a:off x="6615341" y="2712178"/>
            <a:ext cx="4910017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24721F-59B9-43FB-B202-CEA8EF3446F1}"/>
              </a:ext>
            </a:extLst>
          </p:cNvPr>
          <p:cNvSpPr txBox="1"/>
          <p:nvPr/>
        </p:nvSpPr>
        <p:spPr>
          <a:xfrm>
            <a:off x="5847026" y="5060873"/>
            <a:ext cx="292963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Gains of </a:t>
            </a:r>
          </a:p>
          <a:p>
            <a:pPr algn="ctr"/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data 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data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829E7F-486E-4657-B10A-5384C02D7B88}"/>
              </a:ext>
            </a:extLst>
          </p:cNvPr>
          <p:cNvCxnSpPr/>
          <p:nvPr/>
        </p:nvCxnSpPr>
        <p:spPr bwMode="auto">
          <a:xfrm>
            <a:off x="10098290" y="2717353"/>
            <a:ext cx="1636057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B5F608B-3F1C-4499-AE5A-75917B3A97C4}"/>
              </a:ext>
            </a:extLst>
          </p:cNvPr>
          <p:cNvSpPr txBox="1"/>
          <p:nvPr/>
        </p:nvSpPr>
        <p:spPr>
          <a:xfrm>
            <a:off x="10025689" y="2481345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More to the right,</a:t>
            </a:r>
          </a:p>
          <a:p>
            <a:r>
              <a:rPr lang="en-US" sz="1200">
                <a:solidFill>
                  <a:schemeClr val="tx1"/>
                </a:solidFill>
                <a:cs typeface="Arial" panose="020B0604020202020204" pitchFamily="34" charset="0"/>
              </a:rPr>
              <a:t>better the performance.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642CFC-4ECC-4EC1-86C1-B984543FBDC7}"/>
              </a:ext>
            </a:extLst>
          </p:cNvPr>
          <p:cNvCxnSpPr>
            <a:cxnSpLocks/>
          </p:cNvCxnSpPr>
          <p:nvPr/>
        </p:nvCxnSpPr>
        <p:spPr bwMode="auto">
          <a:xfrm>
            <a:off x="8776657" y="5323280"/>
            <a:ext cx="633273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9433425-788D-4D50-94EC-AA3D7CFA25E6}"/>
              </a:ext>
            </a:extLst>
          </p:cNvPr>
          <p:cNvSpPr txBox="1"/>
          <p:nvPr/>
        </p:nvSpPr>
        <p:spPr>
          <a:xfrm>
            <a:off x="9411623" y="5070399"/>
            <a:ext cx="194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  <a:cs typeface="Arial" panose="020B0604020202020204" pitchFamily="34" charset="0"/>
              </a:rPr>
              <a:t>No over prediction by analytical modeling.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813397-091E-4A8F-BF47-46F0EF9FED50}"/>
              </a:ext>
            </a:extLst>
          </p:cNvPr>
          <p:cNvSpPr txBox="1"/>
          <p:nvPr/>
        </p:nvSpPr>
        <p:spPr>
          <a:xfrm>
            <a:off x="713830" y="5202597"/>
            <a:ext cx="4533217" cy="523220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Outlook: To investigate the over prediction of power in the urban case study by analytical model.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63CE45-A12F-43FF-92B5-E547454F962C}"/>
              </a:ext>
            </a:extLst>
          </p:cNvPr>
          <p:cNvSpPr txBox="1"/>
          <p:nvPr/>
        </p:nvSpPr>
        <p:spPr>
          <a:xfrm>
            <a:off x="8847012" y="5736370"/>
            <a:ext cx="2742918" cy="52322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Contrasting the results in the previous slide.</a:t>
            </a:r>
          </a:p>
        </p:txBody>
      </p:sp>
    </p:spTree>
    <p:extLst>
      <p:ext uri="{BB962C8B-B14F-4D97-AF65-F5344CB8AC3E}">
        <p14:creationId xmlns:p14="http://schemas.microsoft.com/office/powerpoint/2010/main" val="14554840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30" grpId="0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3CDD41-35A4-404F-B382-B10BCE22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Timeline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BEB54AD-4CF6-417C-BF7D-96BFC870E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9812410"/>
              </p:ext>
            </p:extLst>
          </p:nvPr>
        </p:nvGraphicFramePr>
        <p:xfrm>
          <a:off x="481250" y="1371599"/>
          <a:ext cx="11229499" cy="478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799F1E0-D440-4F58-B95E-67E7510EC285}"/>
              </a:ext>
            </a:extLst>
          </p:cNvPr>
          <p:cNvSpPr/>
          <p:nvPr/>
        </p:nvSpPr>
        <p:spPr bwMode="auto">
          <a:xfrm>
            <a:off x="298541" y="1506138"/>
            <a:ext cx="2989262" cy="447830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04FF0DF-9BEB-4274-8DF0-15B9BC1100B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7217" y="2600952"/>
            <a:ext cx="381726" cy="381726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9EC5FBDB-8F08-4CC8-B37A-8998B7185BC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2139" y="3819666"/>
            <a:ext cx="381726" cy="381726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0B8C6F33-0C71-4E08-8AA3-193B8F3D63B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7217" y="4201392"/>
            <a:ext cx="381726" cy="381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9B55E6-2215-4F8E-AE4D-0B8225BA027B}"/>
              </a:ext>
            </a:extLst>
          </p:cNvPr>
          <p:cNvSpPr/>
          <p:nvPr/>
        </p:nvSpPr>
        <p:spPr bwMode="auto">
          <a:xfrm>
            <a:off x="3216149" y="1495778"/>
            <a:ext cx="2989262" cy="447830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C8F78833-6EC7-4551-9076-0C76F6F40D4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7217" y="2998686"/>
            <a:ext cx="381726" cy="38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13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6F58-07F1-4A4D-BDFF-FAD1082B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54" y="2914650"/>
            <a:ext cx="10978092" cy="514350"/>
          </a:xfrm>
        </p:spPr>
        <p:txBody>
          <a:bodyPr/>
          <a:lstStyle/>
          <a:p>
            <a:pPr algn="ctr"/>
            <a:r>
              <a:rPr lang="en-US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9D83D-257E-4085-A765-DD317C654332}"/>
              </a:ext>
            </a:extLst>
          </p:cNvPr>
          <p:cNvSpPr txBox="1"/>
          <p:nvPr/>
        </p:nvSpPr>
        <p:spPr>
          <a:xfrm>
            <a:off x="8575146" y="5834491"/>
            <a:ext cx="3454929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>
                <a:solidFill>
                  <a:schemeClr val="tx1"/>
                </a:solidFill>
              </a:rPr>
              <a:t>Thesis table of content on next slide.</a:t>
            </a:r>
          </a:p>
        </p:txBody>
      </p:sp>
    </p:spTree>
    <p:extLst>
      <p:ext uri="{BB962C8B-B14F-4D97-AF65-F5344CB8AC3E}">
        <p14:creationId xmlns:p14="http://schemas.microsoft.com/office/powerpoint/2010/main" val="395858200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8A51-9566-4518-9326-BD280ED4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Thesis Table of Content</a:t>
            </a:r>
            <a:r>
              <a:rPr lang="en-US"/>
              <a:t>: Section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28BAB-2169-49D4-8F58-3A616292321C}"/>
              </a:ext>
            </a:extLst>
          </p:cNvPr>
          <p:cNvSpPr txBox="1"/>
          <p:nvPr/>
        </p:nvSpPr>
        <p:spPr>
          <a:xfrm>
            <a:off x="606954" y="1615440"/>
            <a:ext cx="108029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2. Background</a:t>
            </a:r>
          </a:p>
          <a:p>
            <a:r>
              <a:rPr lang="en-US" sz="1800">
                <a:solidFill>
                  <a:schemeClr val="tx1"/>
                </a:solidFill>
              </a:rPr>
              <a:t>	2.1 Millimeter Wave Communication</a:t>
            </a:r>
          </a:p>
          <a:p>
            <a:r>
              <a:rPr lang="en-US" sz="1800">
                <a:solidFill>
                  <a:schemeClr val="tx1"/>
                </a:solidFill>
              </a:rPr>
              <a:t>		2.1.1 Characteristics of 5G mmWave </a:t>
            </a:r>
          </a:p>
          <a:p>
            <a:r>
              <a:rPr lang="en-US" sz="1800">
                <a:solidFill>
                  <a:schemeClr val="tx1"/>
                </a:solidFill>
              </a:rPr>
              <a:t>		2.1.2 Beamforming and Beam Management</a:t>
            </a:r>
          </a:p>
          <a:p>
            <a:r>
              <a:rPr lang="en-US" sz="1800">
                <a:solidFill>
                  <a:schemeClr val="tx1"/>
                </a:solidFill>
              </a:rPr>
              <a:t>	2.2 Channel Modeling </a:t>
            </a:r>
          </a:p>
          <a:p>
            <a:r>
              <a:rPr lang="en-US" sz="1800">
                <a:solidFill>
                  <a:schemeClr val="tx1"/>
                </a:solidFill>
              </a:rPr>
              <a:t>		2.2.1 Propagation Environment</a:t>
            </a:r>
          </a:p>
          <a:p>
            <a:r>
              <a:rPr lang="en-US" sz="1800">
                <a:solidFill>
                  <a:schemeClr val="tx1"/>
                </a:solidFill>
              </a:rPr>
              <a:t>		2.2.2 Free-Space Propagation Model</a:t>
            </a:r>
          </a:p>
          <a:p>
            <a:r>
              <a:rPr lang="en-US" sz="1800">
                <a:solidFill>
                  <a:schemeClr val="tx1"/>
                </a:solidFill>
              </a:rPr>
              <a:t>		2.2.3 3GPP Channel Model</a:t>
            </a:r>
          </a:p>
          <a:p>
            <a:r>
              <a:rPr lang="en-US" sz="1800">
                <a:solidFill>
                  <a:schemeClr val="tx1"/>
                </a:solidFill>
              </a:rPr>
              <a:t>	2.3 Metasurfaces</a:t>
            </a:r>
          </a:p>
          <a:p>
            <a:r>
              <a:rPr lang="en-US" sz="1800">
                <a:solidFill>
                  <a:schemeClr val="tx1"/>
                </a:solidFill>
              </a:rPr>
              <a:t>		2.3.1 Design and Architecture of Intelligent Reflecting Surfaces</a:t>
            </a:r>
          </a:p>
          <a:p>
            <a:r>
              <a:rPr lang="en-US" sz="1800">
                <a:solidFill>
                  <a:schemeClr val="tx1"/>
                </a:solidFill>
              </a:rPr>
              <a:t>		2.3.2 Passive Reflectors and the HELIOS concept</a:t>
            </a:r>
          </a:p>
          <a:p>
            <a:r>
              <a:rPr lang="en-US" sz="1800">
                <a:solidFill>
                  <a:schemeClr val="tx1"/>
                </a:solidFill>
              </a:rPr>
              <a:t>		2.3.3 Common Coordinate System and Parameters for Metasurface Characterization</a:t>
            </a:r>
          </a:p>
          <a:p>
            <a:r>
              <a:rPr lang="en-US" sz="1800">
                <a:solidFill>
                  <a:schemeClr val="tx1"/>
                </a:solidFill>
              </a:rPr>
              <a:t>		2.3.4 From Path Loss Model to Reflection Gains of IRSs</a:t>
            </a:r>
          </a:p>
          <a:p>
            <a:r>
              <a:rPr lang="en-US" sz="1800">
                <a:solidFill>
                  <a:schemeClr val="tx1"/>
                </a:solidFill>
              </a:rPr>
              <a:t>	2.4 Scope of Thesis</a:t>
            </a:r>
          </a:p>
        </p:txBody>
      </p:sp>
    </p:spTree>
    <p:extLst>
      <p:ext uri="{BB962C8B-B14F-4D97-AF65-F5344CB8AC3E}">
        <p14:creationId xmlns:p14="http://schemas.microsoft.com/office/powerpoint/2010/main" val="136759924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8A51-9566-4518-9326-BD280ED4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Thesis Table of Content</a:t>
            </a:r>
            <a:r>
              <a:rPr lang="en-US"/>
              <a:t>: Section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73F-418E-4213-A58D-F4D44F89FA45}"/>
              </a:ext>
            </a:extLst>
          </p:cNvPr>
          <p:cNvSpPr txBox="1"/>
          <p:nvPr/>
        </p:nvSpPr>
        <p:spPr>
          <a:xfrm>
            <a:off x="606954" y="1554480"/>
            <a:ext cx="97088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3 Simulation and Analytical Modeling of HELIOS Reflectors</a:t>
            </a:r>
          </a:p>
          <a:p>
            <a:r>
              <a:rPr lang="en-US" sz="1800">
                <a:solidFill>
                  <a:schemeClr val="tx1"/>
                </a:solidFill>
              </a:rPr>
              <a:t>	3.1 Simulation Methodology</a:t>
            </a:r>
          </a:p>
          <a:p>
            <a:r>
              <a:rPr lang="en-US" sz="1800">
                <a:solidFill>
                  <a:schemeClr val="tx1"/>
                </a:solidFill>
              </a:rPr>
              <a:t>	3.2 Simulative Analyses of HELIOS Reflector Modules</a:t>
            </a:r>
          </a:p>
          <a:p>
            <a:r>
              <a:rPr lang="en-US" sz="1800">
                <a:solidFill>
                  <a:schemeClr val="tx1"/>
                </a:solidFill>
              </a:rPr>
              <a:t>		3.2.1 Variation of Slope Angle</a:t>
            </a:r>
          </a:p>
          <a:p>
            <a:r>
              <a:rPr lang="en-US" sz="1800">
                <a:solidFill>
                  <a:schemeClr val="tx1"/>
                </a:solidFill>
              </a:rPr>
              <a:t>		3.2.2 Variation of Element Size</a:t>
            </a:r>
          </a:p>
          <a:p>
            <a:r>
              <a:rPr lang="en-US" sz="1800">
                <a:solidFill>
                  <a:schemeClr val="tx1"/>
                </a:solidFill>
              </a:rPr>
              <a:t>		3.2.3 Impact of Material Conductivity</a:t>
            </a:r>
          </a:p>
          <a:p>
            <a:r>
              <a:rPr lang="en-US" sz="1800">
                <a:solidFill>
                  <a:schemeClr val="tx1"/>
                </a:solidFill>
              </a:rPr>
              <a:t>	3.3 Analytical Modeling of HELIOS Modules</a:t>
            </a:r>
          </a:p>
          <a:p>
            <a:r>
              <a:rPr lang="en-US" sz="1800">
                <a:solidFill>
                  <a:schemeClr val="tx1"/>
                </a:solidFill>
              </a:rPr>
              <a:t>		3.3.1 Bistatic Radar Cross Section</a:t>
            </a:r>
          </a:p>
          <a:p>
            <a:r>
              <a:rPr lang="en-US" sz="1800">
                <a:solidFill>
                  <a:schemeClr val="tx1"/>
                </a:solidFill>
              </a:rPr>
              <a:t>		3.3.2 Analytical Model for the Reflection of Planar Surfaces</a:t>
            </a:r>
          </a:p>
          <a:p>
            <a:r>
              <a:rPr lang="en-US" sz="1800">
                <a:solidFill>
                  <a:schemeClr val="tx1"/>
                </a:solidFill>
              </a:rPr>
              <a:t>		3.3.3 Transfer and Adaption of Model to HELIOS Modules</a:t>
            </a:r>
          </a:p>
          <a:p>
            <a:r>
              <a:rPr lang="en-US" sz="1800">
                <a:solidFill>
                  <a:schemeClr val="tx1"/>
                </a:solidFill>
              </a:rPr>
              <a:t>		3.3.4 Assessment of Differences between Simulations and Analytical Model</a:t>
            </a:r>
          </a:p>
          <a:p>
            <a:r>
              <a:rPr lang="en-US" sz="1800">
                <a:solidFill>
                  <a:schemeClr val="tx1"/>
                </a:solidFill>
              </a:rPr>
              <a:t>	3.4 Simulation and Modeling of HELIOS Reflectors</a:t>
            </a:r>
          </a:p>
          <a:p>
            <a:r>
              <a:rPr lang="en-US" sz="1800">
                <a:solidFill>
                  <a:schemeClr val="tx1"/>
                </a:solidFill>
              </a:rPr>
              <a:t>		3.4.1 Independent Composition of Overall Reflection Characteristics</a:t>
            </a:r>
          </a:p>
          <a:p>
            <a:r>
              <a:rPr lang="en-US" sz="1800">
                <a:solidFill>
                  <a:schemeClr val="tx1"/>
                </a:solidFill>
              </a:rPr>
              <a:t>		3.4.2 Improved Model using Inter-module Relations</a:t>
            </a:r>
          </a:p>
        </p:txBody>
      </p:sp>
    </p:spTree>
    <p:extLst>
      <p:ext uri="{BB962C8B-B14F-4D97-AF65-F5344CB8AC3E}">
        <p14:creationId xmlns:p14="http://schemas.microsoft.com/office/powerpoint/2010/main" val="170621037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phic 43">
            <a:extLst>
              <a:ext uri="{FF2B5EF4-FFF2-40B4-BE49-F238E27FC236}">
                <a16:creationId xmlns:a16="http://schemas.microsoft.com/office/drawing/2014/main" id="{52D252C3-0647-4031-B5C6-0B2D77D5B5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83" t="4887" r="6825"/>
          <a:stretch/>
        </p:blipFill>
        <p:spPr>
          <a:xfrm>
            <a:off x="6492632" y="2851012"/>
            <a:ext cx="4833991" cy="348429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05DD7EA-7070-4A41-AF13-B2DDFE546F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65" t="5022" r="6505"/>
          <a:stretch/>
        </p:blipFill>
        <p:spPr>
          <a:xfrm>
            <a:off x="379718" y="2391994"/>
            <a:ext cx="5028209" cy="3765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A7E70-4B52-4BE8-9CB7-5A61803A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A: </a:t>
            </a:r>
            <a:r>
              <a:rPr lang="en-US" err="1"/>
              <a:t>UMi</a:t>
            </a:r>
            <a:r>
              <a:rPr lang="en-US"/>
              <a:t> Radar Path Loss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5BA12B-0A67-461F-B00C-156BA0878FD7}"/>
                  </a:ext>
                </a:extLst>
              </p:cNvPr>
              <p:cNvSpPr txBox="1"/>
              <p:nvPr/>
            </p:nvSpPr>
            <p:spPr>
              <a:xfrm>
                <a:off x="10353676" y="522694"/>
                <a:ext cx="1644650" cy="7965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𝑅𝑒𝑓</m:t>
                        </m:r>
                      </m:sub>
                    </m:sSub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Tx-Ref distance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𝑅𝑒𝑓</m:t>
                        </m:r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Ref-Rx distance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Tx-Rx distance</a:t>
                </a:r>
              </a:p>
              <a:p>
                <a:r>
                  <a:rPr lang="en-US" sz="1100">
                    <a:solidFill>
                      <a:schemeClr val="tx1"/>
                    </a:solidFill>
                  </a:rPr>
                  <a:t>Reflector location: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5BA12B-0A67-461F-B00C-156BA0878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676" y="522694"/>
                <a:ext cx="1644650" cy="796500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D9CA32-E17F-4F69-8723-EF9C82A4B8CD}"/>
                  </a:ext>
                </a:extLst>
              </p:cNvPr>
              <p:cNvSpPr txBox="1"/>
              <p:nvPr/>
            </p:nvSpPr>
            <p:spPr>
              <a:xfrm>
                <a:off x="852403" y="1362929"/>
                <a:ext cx="4032251" cy="3281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𝑹𝒂𝒅𝒂𝒓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𝑻𝒙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𝑹𝒆𝒇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𝑹𝒆𝒇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𝑹𝒙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𝑴𝒆𝒕𝒂</m:t>
                        </m:r>
                      </m:sub>
                    </m:sSub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D9CA32-E17F-4F69-8723-EF9C82A4B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03" y="1362929"/>
                <a:ext cx="4032251" cy="3281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4C3AED3B-7D5D-42CA-87C3-030B9DBA2715}"/>
              </a:ext>
            </a:extLst>
          </p:cNvPr>
          <p:cNvSpPr/>
          <p:nvPr/>
        </p:nvSpPr>
        <p:spPr bwMode="auto">
          <a:xfrm>
            <a:off x="2712954" y="5731378"/>
            <a:ext cx="31115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D57DB2-16AA-4835-A79D-36B879227315}"/>
              </a:ext>
            </a:extLst>
          </p:cNvPr>
          <p:cNvSpPr/>
          <p:nvPr/>
        </p:nvSpPr>
        <p:spPr bwMode="auto">
          <a:xfrm>
            <a:off x="4874112" y="1779437"/>
            <a:ext cx="798897" cy="369231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C702FDC-9240-41E5-B9F2-E76DEA7A0AB8}"/>
              </a:ext>
            </a:extLst>
          </p:cNvPr>
          <p:cNvCxnSpPr>
            <a:cxnSpLocks/>
            <a:stCxn id="45" idx="4"/>
            <a:endCxn id="49" idx="0"/>
          </p:cNvCxnSpPr>
          <p:nvPr/>
        </p:nvCxnSpPr>
        <p:spPr bwMode="auto">
          <a:xfrm>
            <a:off x="5273561" y="2148668"/>
            <a:ext cx="870175" cy="24067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04412B-2FBA-486D-9929-2456BBD5F13B}"/>
                  </a:ext>
                </a:extLst>
              </p:cNvPr>
              <p:cNvSpPr txBox="1"/>
              <p:nvPr/>
            </p:nvSpPr>
            <p:spPr>
              <a:xfrm>
                <a:off x="5407927" y="2389347"/>
                <a:ext cx="1471617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Offset</a:t>
                </a:r>
              </a:p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𝟓𝟐</m:t>
                    </m:r>
                    <m:r>
                      <a:rPr lang="en-US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</m:t>
                    </m:r>
                    <m:sSub>
                      <m:sSubPr>
                        <m:ctrlP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04412B-2FBA-486D-9929-2456BBD5F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927" y="2389347"/>
                <a:ext cx="1471617" cy="461665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B397DD-8CA4-4F17-A59B-B7B380297244}"/>
              </a:ext>
            </a:extLst>
          </p:cNvPr>
          <p:cNvCxnSpPr>
            <a:cxnSpLocks/>
          </p:cNvCxnSpPr>
          <p:nvPr/>
        </p:nvCxnSpPr>
        <p:spPr bwMode="auto">
          <a:xfrm>
            <a:off x="8802714" y="2971800"/>
            <a:ext cx="0" cy="293929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95431F6-247B-4F2B-A890-7041CCB87016}"/>
              </a:ext>
            </a:extLst>
          </p:cNvPr>
          <p:cNvCxnSpPr>
            <a:cxnSpLocks/>
          </p:cNvCxnSpPr>
          <p:nvPr/>
        </p:nvCxnSpPr>
        <p:spPr bwMode="auto">
          <a:xfrm>
            <a:off x="6879544" y="4081590"/>
            <a:ext cx="19231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BE4A5B-E58D-42BD-B1AD-949A58AB0D6B}"/>
                  </a:ext>
                </a:extLst>
              </p:cNvPr>
              <p:cNvSpPr txBox="1"/>
              <p:nvPr/>
            </p:nvSpPr>
            <p:spPr>
              <a:xfrm>
                <a:off x="8826670" y="3684379"/>
                <a:ext cx="781915" cy="2539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0">
                    <a:solidFill>
                      <a:schemeClr val="tx1"/>
                    </a:solidFill>
                  </a:rPr>
                  <a:t>~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105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6BE4A5B-E58D-42BD-B1AD-949A58AB0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670" y="3684379"/>
                <a:ext cx="781915" cy="253916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1E05168-DCC6-4F70-B552-69345DB99F31}"/>
              </a:ext>
            </a:extLst>
          </p:cNvPr>
          <p:cNvCxnSpPr>
            <a:cxnSpLocks/>
          </p:cNvCxnSpPr>
          <p:nvPr/>
        </p:nvCxnSpPr>
        <p:spPr bwMode="auto">
          <a:xfrm flipV="1">
            <a:off x="8802714" y="3841725"/>
            <a:ext cx="207936" cy="21424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77C92D9-BB95-4CE7-8EE2-286A0425109F}"/>
                  </a:ext>
                </a:extLst>
              </p:cNvPr>
              <p:cNvSpPr txBox="1"/>
              <p:nvPr/>
            </p:nvSpPr>
            <p:spPr>
              <a:xfrm>
                <a:off x="8797202" y="3347390"/>
                <a:ext cx="758130" cy="2539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0">
                    <a:solidFill>
                      <a:schemeClr val="tx1"/>
                    </a:solidFill>
                  </a:rPr>
                  <a:t>~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7 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105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77C92D9-BB95-4CE7-8EE2-286A04251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202" y="3347390"/>
                <a:ext cx="758130" cy="253916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E02187F-5500-4E7F-BAE3-3A0B708E38C4}"/>
              </a:ext>
            </a:extLst>
          </p:cNvPr>
          <p:cNvCxnSpPr>
            <a:cxnSpLocks/>
          </p:cNvCxnSpPr>
          <p:nvPr/>
        </p:nvCxnSpPr>
        <p:spPr bwMode="auto">
          <a:xfrm flipV="1">
            <a:off x="8802714" y="3547498"/>
            <a:ext cx="207936" cy="24451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46BAFAF-27F8-499A-9EAA-470B16046AEB}"/>
                  </a:ext>
                </a:extLst>
              </p:cNvPr>
              <p:cNvSpPr txBox="1"/>
              <p:nvPr/>
            </p:nvSpPr>
            <p:spPr>
              <a:xfrm>
                <a:off x="8906682" y="3932886"/>
                <a:ext cx="718931" cy="2539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0">
                    <a:solidFill>
                      <a:schemeClr val="tx1"/>
                    </a:solidFill>
                  </a:rPr>
                  <a:t>~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105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46BAFAF-27F8-499A-9EAA-470B1604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682" y="3932886"/>
                <a:ext cx="718931" cy="253916"/>
              </a:xfrm>
              <a:prstGeom prst="rect">
                <a:avLst/>
              </a:prstGeom>
              <a:blipFill>
                <a:blip r:embed="rId11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3986488-4CEC-4C94-BFD9-B3B989D0C25C}"/>
              </a:ext>
            </a:extLst>
          </p:cNvPr>
          <p:cNvCxnSpPr>
            <a:cxnSpLocks/>
          </p:cNvCxnSpPr>
          <p:nvPr/>
        </p:nvCxnSpPr>
        <p:spPr bwMode="auto">
          <a:xfrm flipV="1">
            <a:off x="8808227" y="4080470"/>
            <a:ext cx="217816" cy="2126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A843DF-EE05-4B42-B71F-489EFB024DA1}"/>
                  </a:ext>
                </a:extLst>
              </p:cNvPr>
              <p:cNvSpPr txBox="1"/>
              <p:nvPr/>
            </p:nvSpPr>
            <p:spPr>
              <a:xfrm>
                <a:off x="8400548" y="5029540"/>
                <a:ext cx="2855449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Shift &gt;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Exceeds NLOS</a:t>
                </a:r>
              </a:p>
              <a:p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Shift &lt;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Value dips for reflector located near Tx.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A843DF-EE05-4B42-B71F-489EFB024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548" y="5029540"/>
                <a:ext cx="2855449" cy="646331"/>
              </a:xfrm>
              <a:prstGeom prst="rect">
                <a:avLst/>
              </a:prstGeom>
              <a:blipFill>
                <a:blip r:embed="rId1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05593F59-B7A7-4408-BA4D-D650A3F31BEB}"/>
              </a:ext>
            </a:extLst>
          </p:cNvPr>
          <p:cNvSpPr/>
          <p:nvPr/>
        </p:nvSpPr>
        <p:spPr bwMode="auto">
          <a:xfrm>
            <a:off x="6910436" y="5460543"/>
            <a:ext cx="297811" cy="223255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DE0A776-F447-4E30-B77F-C1407962B9FC}"/>
              </a:ext>
            </a:extLst>
          </p:cNvPr>
          <p:cNvCxnSpPr>
            <a:cxnSpLocks/>
          </p:cNvCxnSpPr>
          <p:nvPr/>
        </p:nvCxnSpPr>
        <p:spPr bwMode="auto">
          <a:xfrm flipV="1">
            <a:off x="7208247" y="5460543"/>
            <a:ext cx="1297578" cy="1116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E1D37C-0072-471F-947F-1A216980813E}"/>
                  </a:ext>
                </a:extLst>
              </p:cNvPr>
              <p:cNvSpPr txBox="1"/>
              <p:nvPr/>
            </p:nvSpPr>
            <p:spPr>
              <a:xfrm>
                <a:off x="4123128" y="1810116"/>
                <a:ext cx="4117256" cy="307777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𝑼𝑴𝒊</m:t>
                        </m:r>
                      </m:sub>
                    </m:sSub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𝟓𝟕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𝟏𝟓𝟖𝟗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</m:oMath>
                </a14:m>
                <a:r>
                  <a:rPr lang="en-US" b="1" i="0">
                    <a:solidFill>
                      <a:schemeClr val="tx1"/>
                    </a:solidFill>
                    <a:effectLst/>
                    <a:latin typeface="Menlo"/>
                  </a:rPr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E1D37C-0072-471F-947F-1A2169808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28" y="1810116"/>
                <a:ext cx="4117256" cy="307777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e 47">
            <a:extLst>
              <a:ext uri="{FF2B5EF4-FFF2-40B4-BE49-F238E27FC236}">
                <a16:creationId xmlns:a16="http://schemas.microsoft.com/office/drawing/2014/main" id="{515B9291-682D-4E79-AE5F-CDBF2F71A2E5}"/>
              </a:ext>
            </a:extLst>
          </p:cNvPr>
          <p:cNvSpPr/>
          <p:nvPr/>
        </p:nvSpPr>
        <p:spPr bwMode="auto">
          <a:xfrm>
            <a:off x="3025755" y="4553822"/>
            <a:ext cx="247077" cy="411866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CC7178-E7EA-4DBC-81CE-2BFE9BB640B7}"/>
                  </a:ext>
                </a:extLst>
              </p:cNvPr>
              <p:cNvSpPr txBox="1"/>
              <p:nvPr/>
            </p:nvSpPr>
            <p:spPr>
              <a:xfrm>
                <a:off x="3352166" y="4612799"/>
                <a:ext cx="1128098" cy="253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0">
                    <a:solidFill>
                      <a:schemeClr val="tx1"/>
                    </a:solidFill>
                  </a:rPr>
                  <a:t>Approx.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105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CC7178-E7EA-4DBC-81CE-2BFE9BB64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166" y="4612799"/>
                <a:ext cx="1128098" cy="253916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8AB077C-808C-4636-B690-01891906C34E}"/>
                  </a:ext>
                </a:extLst>
              </p:cNvPr>
              <p:cNvSpPr txBox="1"/>
              <p:nvPr/>
            </p:nvSpPr>
            <p:spPr>
              <a:xfrm>
                <a:off x="903389" y="2081078"/>
                <a:ext cx="1084333" cy="307777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𝑀𝑒𝑡𝑎</m:t>
                        </m:r>
                      </m:sub>
                    </m:sSub>
                  </m:oMath>
                </a14:m>
                <a:r>
                  <a:rPr lang="en-US"/>
                  <a:t>=0 dB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8AB077C-808C-4636-B690-01891906C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9" y="2081078"/>
                <a:ext cx="1084333" cy="307777"/>
              </a:xfrm>
              <a:prstGeom prst="rect">
                <a:avLst/>
              </a:prstGeom>
              <a:blipFill>
                <a:blip r:embed="rId15"/>
                <a:stretch>
                  <a:fillRect t="-1961"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842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45" grpId="0" animBg="1"/>
      <p:bldP spid="49" grpId="0" animBg="1"/>
      <p:bldP spid="61" grpId="0"/>
      <p:bldP spid="65" grpId="0" animBg="1"/>
      <p:bldP spid="68" grpId="0" animBg="1"/>
      <p:bldP spid="74" grpId="0" animBg="1"/>
      <p:bldP spid="78" grpId="0" animBg="1"/>
      <p:bldP spid="36" grpId="0" animBg="1"/>
      <p:bldP spid="48" grpId="0" animBg="1"/>
      <p:bldP spid="50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 264">
            <a:extLst>
              <a:ext uri="{FF2B5EF4-FFF2-40B4-BE49-F238E27FC236}">
                <a16:creationId xmlns:a16="http://schemas.microsoft.com/office/drawing/2014/main" id="{62F2191B-0027-47A8-9DAE-2E3EE8A4CCDF}"/>
              </a:ext>
            </a:extLst>
          </p:cNvPr>
          <p:cNvGrpSpPr/>
          <p:nvPr/>
        </p:nvGrpSpPr>
        <p:grpSpPr>
          <a:xfrm>
            <a:off x="1245317" y="1251567"/>
            <a:ext cx="3467686" cy="2180729"/>
            <a:chOff x="1114164" y="569962"/>
            <a:chExt cx="3768884" cy="2804029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CCBE85A-8261-4EA9-A5C7-D27767C0AC2C}"/>
                </a:ext>
              </a:extLst>
            </p:cNvPr>
            <p:cNvSpPr/>
            <p:nvPr/>
          </p:nvSpPr>
          <p:spPr bwMode="auto">
            <a:xfrm rot="943533">
              <a:off x="1284995" y="1856700"/>
              <a:ext cx="3598053" cy="777253"/>
            </a:xfrm>
            <a:prstGeom prst="rect">
              <a:avLst/>
            </a:prstGeom>
            <a:pattFill prst="pct50">
              <a:fgClr>
                <a:srgbClr val="92D050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2E9FCEEF-3F9D-4E79-9AD0-762BAD32FE38}"/>
                </a:ext>
              </a:extLst>
            </p:cNvPr>
            <p:cNvSpPr/>
            <p:nvPr/>
          </p:nvSpPr>
          <p:spPr bwMode="auto">
            <a:xfrm>
              <a:off x="2889250" y="711200"/>
              <a:ext cx="279400" cy="1860550"/>
            </a:xfrm>
            <a:custGeom>
              <a:avLst/>
              <a:gdLst>
                <a:gd name="connsiteX0" fmla="*/ 0 w 279400"/>
                <a:gd name="connsiteY0" fmla="*/ 342900 h 1860550"/>
                <a:gd name="connsiteX1" fmla="*/ 6350 w 279400"/>
                <a:gd name="connsiteY1" fmla="*/ 1860550 h 1860550"/>
                <a:gd name="connsiteX2" fmla="*/ 279400 w 279400"/>
                <a:gd name="connsiteY2" fmla="*/ 1422400 h 1860550"/>
                <a:gd name="connsiteX3" fmla="*/ 254000 w 279400"/>
                <a:gd name="connsiteY3" fmla="*/ 0 h 1860550"/>
                <a:gd name="connsiteX4" fmla="*/ 0 w 279400"/>
                <a:gd name="connsiteY4" fmla="*/ 342900 h 186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1860550">
                  <a:moveTo>
                    <a:pt x="0" y="342900"/>
                  </a:moveTo>
                  <a:cubicBezTo>
                    <a:pt x="2117" y="848783"/>
                    <a:pt x="4233" y="1354667"/>
                    <a:pt x="6350" y="1860550"/>
                  </a:cubicBezTo>
                  <a:lnTo>
                    <a:pt x="279400" y="1422400"/>
                  </a:lnTo>
                  <a:lnTo>
                    <a:pt x="2540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C48DC7BC-C836-4B39-AB45-F3CEDF235AA4}"/>
                </a:ext>
              </a:extLst>
            </p:cNvPr>
            <p:cNvSpPr/>
            <p:nvPr/>
          </p:nvSpPr>
          <p:spPr bwMode="auto">
            <a:xfrm>
              <a:off x="2375546" y="945444"/>
              <a:ext cx="508000" cy="1625600"/>
            </a:xfrm>
            <a:custGeom>
              <a:avLst/>
              <a:gdLst>
                <a:gd name="connsiteX0" fmla="*/ 0 w 508000"/>
                <a:gd name="connsiteY0" fmla="*/ 0 h 1625600"/>
                <a:gd name="connsiteX1" fmla="*/ 6350 w 508000"/>
                <a:gd name="connsiteY1" fmla="*/ 1422400 h 1625600"/>
                <a:gd name="connsiteX2" fmla="*/ 501650 w 508000"/>
                <a:gd name="connsiteY2" fmla="*/ 1625600 h 1625600"/>
                <a:gd name="connsiteX3" fmla="*/ 508000 w 508000"/>
                <a:gd name="connsiteY3" fmla="*/ 101600 h 1625600"/>
                <a:gd name="connsiteX4" fmla="*/ 0 w 508000"/>
                <a:gd name="connsiteY4" fmla="*/ 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0" h="1625600">
                  <a:moveTo>
                    <a:pt x="0" y="0"/>
                  </a:moveTo>
                  <a:cubicBezTo>
                    <a:pt x="2117" y="474133"/>
                    <a:pt x="4233" y="948267"/>
                    <a:pt x="6350" y="1422400"/>
                  </a:cubicBezTo>
                  <a:lnTo>
                    <a:pt x="501650" y="1625600"/>
                  </a:lnTo>
                  <a:cubicBezTo>
                    <a:pt x="503767" y="1117600"/>
                    <a:pt x="505883" y="609600"/>
                    <a:pt x="508000" y="10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D9F9CCE-A285-4078-BA80-3CFD177544E6}"/>
                </a:ext>
              </a:extLst>
            </p:cNvPr>
            <p:cNvSpPr/>
            <p:nvPr/>
          </p:nvSpPr>
          <p:spPr bwMode="auto">
            <a:xfrm rot="924021">
              <a:off x="1114164" y="2609403"/>
              <a:ext cx="3593073" cy="7645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8AE8EC8-B18D-43CC-946C-6257AA366E2D}"/>
                </a:ext>
              </a:extLst>
            </p:cNvPr>
            <p:cNvSpPr/>
            <p:nvPr/>
          </p:nvSpPr>
          <p:spPr bwMode="auto">
            <a:xfrm>
              <a:off x="1872433" y="1220664"/>
              <a:ext cx="503209" cy="1055388"/>
            </a:xfrm>
            <a:custGeom>
              <a:avLst/>
              <a:gdLst>
                <a:gd name="connsiteX0" fmla="*/ 12700 w 546100"/>
                <a:gd name="connsiteY0" fmla="*/ 0 h 876300"/>
                <a:gd name="connsiteX1" fmla="*/ 546100 w 546100"/>
                <a:gd name="connsiteY1" fmla="*/ 152400 h 876300"/>
                <a:gd name="connsiteX2" fmla="*/ 527050 w 546100"/>
                <a:gd name="connsiteY2" fmla="*/ 876300 h 876300"/>
                <a:gd name="connsiteX3" fmla="*/ 0 w 546100"/>
                <a:gd name="connsiteY3" fmla="*/ 762000 h 876300"/>
                <a:gd name="connsiteX4" fmla="*/ 12700 w 546100"/>
                <a:gd name="connsiteY4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876300">
                  <a:moveTo>
                    <a:pt x="12700" y="0"/>
                  </a:moveTo>
                  <a:lnTo>
                    <a:pt x="546100" y="152400"/>
                  </a:lnTo>
                  <a:lnTo>
                    <a:pt x="527050" y="876300"/>
                  </a:lnTo>
                  <a:lnTo>
                    <a:pt x="0" y="7620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B44C400B-BBA8-417A-BE46-562A402818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43983" y="855290"/>
              <a:ext cx="265291" cy="11813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D034FB-B1C9-453B-93F2-65360326CD66}"/>
                </a:ext>
              </a:extLst>
            </p:cNvPr>
            <p:cNvCxnSpPr>
              <a:cxnSpLocks/>
              <a:stCxn id="401" idx="0"/>
            </p:cNvCxnSpPr>
            <p:nvPr/>
          </p:nvCxnSpPr>
          <p:spPr bwMode="auto">
            <a:xfrm flipV="1">
              <a:off x="1884136" y="857885"/>
              <a:ext cx="263950" cy="36277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1923B36-AF48-4202-896F-0B254AE934D9}"/>
                </a:ext>
              </a:extLst>
            </p:cNvPr>
            <p:cNvCxnSpPr>
              <a:cxnSpLocks/>
              <a:endCxn id="398" idx="3"/>
            </p:cNvCxnSpPr>
            <p:nvPr/>
          </p:nvCxnSpPr>
          <p:spPr bwMode="auto">
            <a:xfrm>
              <a:off x="2629546" y="577986"/>
              <a:ext cx="513704" cy="133214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C05E6AA-422F-4C46-8FD8-55CF780F33D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79649" y="569962"/>
              <a:ext cx="249897" cy="38073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543DD54-E656-4323-A1B8-1EC4554F35E3}"/>
                </a:ext>
              </a:extLst>
            </p:cNvPr>
            <p:cNvSpPr/>
            <p:nvPr/>
          </p:nvSpPr>
          <p:spPr bwMode="auto">
            <a:xfrm>
              <a:off x="3388510" y="1632460"/>
              <a:ext cx="503209" cy="1035295"/>
            </a:xfrm>
            <a:custGeom>
              <a:avLst/>
              <a:gdLst>
                <a:gd name="connsiteX0" fmla="*/ 12700 w 546100"/>
                <a:gd name="connsiteY0" fmla="*/ 0 h 876300"/>
                <a:gd name="connsiteX1" fmla="*/ 546100 w 546100"/>
                <a:gd name="connsiteY1" fmla="*/ 152400 h 876300"/>
                <a:gd name="connsiteX2" fmla="*/ 527050 w 546100"/>
                <a:gd name="connsiteY2" fmla="*/ 876300 h 876300"/>
                <a:gd name="connsiteX3" fmla="*/ 0 w 546100"/>
                <a:gd name="connsiteY3" fmla="*/ 762000 h 876300"/>
                <a:gd name="connsiteX4" fmla="*/ 12700 w 546100"/>
                <a:gd name="connsiteY4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876300">
                  <a:moveTo>
                    <a:pt x="12700" y="0"/>
                  </a:moveTo>
                  <a:lnTo>
                    <a:pt x="546100" y="152400"/>
                  </a:lnTo>
                  <a:lnTo>
                    <a:pt x="527050" y="876300"/>
                  </a:lnTo>
                  <a:lnTo>
                    <a:pt x="0" y="7620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C0D85F-51A6-4027-8665-B27C47C585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2905" y="1298385"/>
              <a:ext cx="242826" cy="64105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A53A570-C174-4E67-8E5A-B40278BD4F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397568" y="1299091"/>
              <a:ext cx="258977" cy="33336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29A87D3-CFCF-431C-A7E9-1E0F8CECB0EF}"/>
                </a:ext>
              </a:extLst>
            </p:cNvPr>
            <p:cNvSpPr/>
            <p:nvPr/>
          </p:nvSpPr>
          <p:spPr bwMode="auto">
            <a:xfrm>
              <a:off x="2387466" y="2756216"/>
              <a:ext cx="909638" cy="404812"/>
            </a:xfrm>
            <a:custGeom>
              <a:avLst/>
              <a:gdLst>
                <a:gd name="connsiteX0" fmla="*/ 376238 w 909638"/>
                <a:gd name="connsiteY0" fmla="*/ 0 h 404812"/>
                <a:gd name="connsiteX1" fmla="*/ 0 w 909638"/>
                <a:gd name="connsiteY1" fmla="*/ 261937 h 404812"/>
                <a:gd name="connsiteX2" fmla="*/ 581025 w 909638"/>
                <a:gd name="connsiteY2" fmla="*/ 404812 h 404812"/>
                <a:gd name="connsiteX3" fmla="*/ 909638 w 909638"/>
                <a:gd name="connsiteY3" fmla="*/ 114300 h 404812"/>
                <a:gd name="connsiteX4" fmla="*/ 376238 w 909638"/>
                <a:gd name="connsiteY4" fmla="*/ 0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638" h="404812">
                  <a:moveTo>
                    <a:pt x="376238" y="0"/>
                  </a:moveTo>
                  <a:lnTo>
                    <a:pt x="0" y="261937"/>
                  </a:lnTo>
                  <a:lnTo>
                    <a:pt x="581025" y="404812"/>
                  </a:lnTo>
                  <a:lnTo>
                    <a:pt x="909638" y="114300"/>
                  </a:lnTo>
                  <a:lnTo>
                    <a:pt x="37623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FCC050C-C5B1-4A80-B01E-4299A326C38D}"/>
                </a:ext>
              </a:extLst>
            </p:cNvPr>
            <p:cNvSpPr/>
            <p:nvPr/>
          </p:nvSpPr>
          <p:spPr bwMode="auto">
            <a:xfrm>
              <a:off x="2990338" y="1567007"/>
              <a:ext cx="103747" cy="821493"/>
            </a:xfrm>
            <a:custGeom>
              <a:avLst/>
              <a:gdLst>
                <a:gd name="connsiteX0" fmla="*/ 0 w 161364"/>
                <a:gd name="connsiteY0" fmla="*/ 141806 h 821493"/>
                <a:gd name="connsiteX1" fmla="*/ 14669 w 161364"/>
                <a:gd name="connsiteY1" fmla="*/ 821493 h 821493"/>
                <a:gd name="connsiteX2" fmla="*/ 161364 w 161364"/>
                <a:gd name="connsiteY2" fmla="*/ 669908 h 821493"/>
                <a:gd name="connsiteX3" fmla="*/ 146695 w 161364"/>
                <a:gd name="connsiteY3" fmla="*/ 0 h 821493"/>
                <a:gd name="connsiteX4" fmla="*/ 0 w 161364"/>
                <a:gd name="connsiteY4" fmla="*/ 141806 h 82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4" h="821493">
                  <a:moveTo>
                    <a:pt x="0" y="141806"/>
                  </a:moveTo>
                  <a:lnTo>
                    <a:pt x="14669" y="821493"/>
                  </a:lnTo>
                  <a:lnTo>
                    <a:pt x="161364" y="669908"/>
                  </a:lnTo>
                  <a:lnTo>
                    <a:pt x="14669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382D12D-7A37-4344-802A-071BFAF7E80B}"/>
                </a:ext>
              </a:extLst>
            </p:cNvPr>
            <p:cNvSpPr/>
            <p:nvPr/>
          </p:nvSpPr>
          <p:spPr bwMode="auto">
            <a:xfrm>
              <a:off x="2968864" y="1102420"/>
              <a:ext cx="103267" cy="352069"/>
            </a:xfrm>
            <a:custGeom>
              <a:avLst/>
              <a:gdLst>
                <a:gd name="connsiteX0" fmla="*/ 0 w 132025"/>
                <a:gd name="connsiteY0" fmla="*/ 141806 h 352069"/>
                <a:gd name="connsiteX1" fmla="*/ 0 w 132025"/>
                <a:gd name="connsiteY1" fmla="*/ 352069 h 352069"/>
                <a:gd name="connsiteX2" fmla="*/ 132025 w 132025"/>
                <a:gd name="connsiteY2" fmla="*/ 244492 h 352069"/>
                <a:gd name="connsiteX3" fmla="*/ 132025 w 132025"/>
                <a:gd name="connsiteY3" fmla="*/ 0 h 352069"/>
                <a:gd name="connsiteX4" fmla="*/ 0 w 132025"/>
                <a:gd name="connsiteY4" fmla="*/ 141806 h 3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25" h="352069">
                  <a:moveTo>
                    <a:pt x="0" y="141806"/>
                  </a:moveTo>
                  <a:lnTo>
                    <a:pt x="0" y="352069"/>
                  </a:lnTo>
                  <a:lnTo>
                    <a:pt x="132025" y="244492"/>
                  </a:lnTo>
                  <a:lnTo>
                    <a:pt x="13202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06879D1-729C-427F-809F-33EABFD9F90E}"/>
                </a:ext>
              </a:extLst>
            </p:cNvPr>
            <p:cNvSpPr/>
            <p:nvPr/>
          </p:nvSpPr>
          <p:spPr bwMode="auto">
            <a:xfrm>
              <a:off x="4391582" y="1122470"/>
              <a:ext cx="279400" cy="1860550"/>
            </a:xfrm>
            <a:custGeom>
              <a:avLst/>
              <a:gdLst>
                <a:gd name="connsiteX0" fmla="*/ 0 w 279400"/>
                <a:gd name="connsiteY0" fmla="*/ 342900 h 1860550"/>
                <a:gd name="connsiteX1" fmla="*/ 6350 w 279400"/>
                <a:gd name="connsiteY1" fmla="*/ 1860550 h 1860550"/>
                <a:gd name="connsiteX2" fmla="*/ 279400 w 279400"/>
                <a:gd name="connsiteY2" fmla="*/ 1422400 h 1860550"/>
                <a:gd name="connsiteX3" fmla="*/ 254000 w 279400"/>
                <a:gd name="connsiteY3" fmla="*/ 0 h 1860550"/>
                <a:gd name="connsiteX4" fmla="*/ 0 w 279400"/>
                <a:gd name="connsiteY4" fmla="*/ 342900 h 186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1860550">
                  <a:moveTo>
                    <a:pt x="0" y="342900"/>
                  </a:moveTo>
                  <a:cubicBezTo>
                    <a:pt x="2117" y="848783"/>
                    <a:pt x="4233" y="1354667"/>
                    <a:pt x="6350" y="1860550"/>
                  </a:cubicBezTo>
                  <a:lnTo>
                    <a:pt x="279400" y="1422400"/>
                  </a:lnTo>
                  <a:lnTo>
                    <a:pt x="2540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5EFCC5A4-92EA-4C57-B48A-09B5E8AB3FF4}"/>
                </a:ext>
              </a:extLst>
            </p:cNvPr>
            <p:cNvSpPr/>
            <p:nvPr/>
          </p:nvSpPr>
          <p:spPr bwMode="auto">
            <a:xfrm>
              <a:off x="3877878" y="1356714"/>
              <a:ext cx="508000" cy="1625600"/>
            </a:xfrm>
            <a:custGeom>
              <a:avLst/>
              <a:gdLst>
                <a:gd name="connsiteX0" fmla="*/ 0 w 508000"/>
                <a:gd name="connsiteY0" fmla="*/ 0 h 1625600"/>
                <a:gd name="connsiteX1" fmla="*/ 6350 w 508000"/>
                <a:gd name="connsiteY1" fmla="*/ 1422400 h 1625600"/>
                <a:gd name="connsiteX2" fmla="*/ 501650 w 508000"/>
                <a:gd name="connsiteY2" fmla="*/ 1625600 h 1625600"/>
                <a:gd name="connsiteX3" fmla="*/ 508000 w 508000"/>
                <a:gd name="connsiteY3" fmla="*/ 101600 h 1625600"/>
                <a:gd name="connsiteX4" fmla="*/ 0 w 508000"/>
                <a:gd name="connsiteY4" fmla="*/ 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0" h="1625600">
                  <a:moveTo>
                    <a:pt x="0" y="0"/>
                  </a:moveTo>
                  <a:cubicBezTo>
                    <a:pt x="2117" y="474133"/>
                    <a:pt x="4233" y="948267"/>
                    <a:pt x="6350" y="1422400"/>
                  </a:cubicBezTo>
                  <a:lnTo>
                    <a:pt x="501650" y="1625600"/>
                  </a:lnTo>
                  <a:cubicBezTo>
                    <a:pt x="503767" y="1117600"/>
                    <a:pt x="505883" y="609600"/>
                    <a:pt x="508000" y="10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22F6BF0D-E87C-4DAE-9984-21A7BED2B263}"/>
                </a:ext>
              </a:extLst>
            </p:cNvPr>
            <p:cNvCxnSpPr>
              <a:cxnSpLocks/>
              <a:endCxn id="427" idx="3"/>
            </p:cNvCxnSpPr>
            <p:nvPr/>
          </p:nvCxnSpPr>
          <p:spPr bwMode="auto">
            <a:xfrm>
              <a:off x="4122993" y="980309"/>
              <a:ext cx="522589" cy="14216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2049A2B8-6BFC-42E8-8F5A-2FD2F5A310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881981" y="981232"/>
              <a:ext cx="249897" cy="38073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E16E25C4-BCD7-43B5-9272-5083F25F6133}"/>
                </a:ext>
              </a:extLst>
            </p:cNvPr>
            <p:cNvSpPr/>
            <p:nvPr/>
          </p:nvSpPr>
          <p:spPr bwMode="auto">
            <a:xfrm>
              <a:off x="4492670" y="1978277"/>
              <a:ext cx="103747" cy="821493"/>
            </a:xfrm>
            <a:custGeom>
              <a:avLst/>
              <a:gdLst>
                <a:gd name="connsiteX0" fmla="*/ 0 w 161364"/>
                <a:gd name="connsiteY0" fmla="*/ 141806 h 821493"/>
                <a:gd name="connsiteX1" fmla="*/ 14669 w 161364"/>
                <a:gd name="connsiteY1" fmla="*/ 821493 h 821493"/>
                <a:gd name="connsiteX2" fmla="*/ 161364 w 161364"/>
                <a:gd name="connsiteY2" fmla="*/ 669908 h 821493"/>
                <a:gd name="connsiteX3" fmla="*/ 146695 w 161364"/>
                <a:gd name="connsiteY3" fmla="*/ 0 h 821493"/>
                <a:gd name="connsiteX4" fmla="*/ 0 w 161364"/>
                <a:gd name="connsiteY4" fmla="*/ 141806 h 82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4" h="821493">
                  <a:moveTo>
                    <a:pt x="0" y="141806"/>
                  </a:moveTo>
                  <a:lnTo>
                    <a:pt x="14669" y="821493"/>
                  </a:lnTo>
                  <a:lnTo>
                    <a:pt x="161364" y="669908"/>
                  </a:lnTo>
                  <a:lnTo>
                    <a:pt x="14669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5B85C49-2853-49CE-8C59-9E406725C007}"/>
                </a:ext>
              </a:extLst>
            </p:cNvPr>
            <p:cNvSpPr/>
            <p:nvPr/>
          </p:nvSpPr>
          <p:spPr bwMode="auto">
            <a:xfrm>
              <a:off x="4471196" y="1513690"/>
              <a:ext cx="103267" cy="352069"/>
            </a:xfrm>
            <a:custGeom>
              <a:avLst/>
              <a:gdLst>
                <a:gd name="connsiteX0" fmla="*/ 0 w 132025"/>
                <a:gd name="connsiteY0" fmla="*/ 141806 h 352069"/>
                <a:gd name="connsiteX1" fmla="*/ 0 w 132025"/>
                <a:gd name="connsiteY1" fmla="*/ 352069 h 352069"/>
                <a:gd name="connsiteX2" fmla="*/ 132025 w 132025"/>
                <a:gd name="connsiteY2" fmla="*/ 244492 h 352069"/>
                <a:gd name="connsiteX3" fmla="*/ 132025 w 132025"/>
                <a:gd name="connsiteY3" fmla="*/ 0 h 352069"/>
                <a:gd name="connsiteX4" fmla="*/ 0 w 132025"/>
                <a:gd name="connsiteY4" fmla="*/ 141806 h 3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25" h="352069">
                  <a:moveTo>
                    <a:pt x="0" y="141806"/>
                  </a:moveTo>
                  <a:lnTo>
                    <a:pt x="0" y="352069"/>
                  </a:lnTo>
                  <a:lnTo>
                    <a:pt x="132025" y="244492"/>
                  </a:lnTo>
                  <a:lnTo>
                    <a:pt x="13202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ECC10B-5D72-4980-9524-4E4F9221A255}"/>
              </a:ext>
            </a:extLst>
          </p:cNvPr>
          <p:cNvGrpSpPr/>
          <p:nvPr/>
        </p:nvGrpSpPr>
        <p:grpSpPr>
          <a:xfrm>
            <a:off x="463804" y="2760245"/>
            <a:ext cx="3771726" cy="3063268"/>
            <a:chOff x="201662" y="2432212"/>
            <a:chExt cx="3771726" cy="3063268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07E9094-D792-4632-84F2-983E24F5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5786" y="2795753"/>
              <a:ext cx="692142" cy="924045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3B0E502-0BDF-4FCA-B533-DA0AE0C4B5BD}"/>
                </a:ext>
              </a:extLst>
            </p:cNvPr>
            <p:cNvSpPr/>
            <p:nvPr/>
          </p:nvSpPr>
          <p:spPr bwMode="auto">
            <a:xfrm rot="785418">
              <a:off x="375335" y="4019674"/>
              <a:ext cx="3598053" cy="777253"/>
            </a:xfrm>
            <a:prstGeom prst="rect">
              <a:avLst/>
            </a:prstGeom>
            <a:pattFill prst="pct50">
              <a:fgClr>
                <a:srgbClr val="92D050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844E3BA-3C8E-4BB3-AEE0-0567954AA5DE}"/>
                </a:ext>
              </a:extLst>
            </p:cNvPr>
            <p:cNvSpPr/>
            <p:nvPr/>
          </p:nvSpPr>
          <p:spPr bwMode="auto">
            <a:xfrm>
              <a:off x="601136" y="3629931"/>
              <a:ext cx="546100" cy="876300"/>
            </a:xfrm>
            <a:custGeom>
              <a:avLst/>
              <a:gdLst>
                <a:gd name="connsiteX0" fmla="*/ 12700 w 546100"/>
                <a:gd name="connsiteY0" fmla="*/ 0 h 876300"/>
                <a:gd name="connsiteX1" fmla="*/ 546100 w 546100"/>
                <a:gd name="connsiteY1" fmla="*/ 152400 h 876300"/>
                <a:gd name="connsiteX2" fmla="*/ 527050 w 546100"/>
                <a:gd name="connsiteY2" fmla="*/ 876300 h 876300"/>
                <a:gd name="connsiteX3" fmla="*/ 0 w 546100"/>
                <a:gd name="connsiteY3" fmla="*/ 762000 h 876300"/>
                <a:gd name="connsiteX4" fmla="*/ 12700 w 546100"/>
                <a:gd name="connsiteY4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876300">
                  <a:moveTo>
                    <a:pt x="12700" y="0"/>
                  </a:moveTo>
                  <a:lnTo>
                    <a:pt x="546100" y="152400"/>
                  </a:lnTo>
                  <a:lnTo>
                    <a:pt x="527050" y="876300"/>
                  </a:lnTo>
                  <a:lnTo>
                    <a:pt x="0" y="7620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F540F54-FB0A-409F-A179-8AA721C2DC03}"/>
                </a:ext>
              </a:extLst>
            </p:cNvPr>
            <p:cNvSpPr/>
            <p:nvPr/>
          </p:nvSpPr>
          <p:spPr bwMode="auto">
            <a:xfrm>
              <a:off x="1307300" y="3480467"/>
              <a:ext cx="448669" cy="852807"/>
            </a:xfrm>
            <a:custGeom>
              <a:avLst/>
              <a:gdLst>
                <a:gd name="connsiteX0" fmla="*/ 12700 w 546100"/>
                <a:gd name="connsiteY0" fmla="*/ 0 h 876300"/>
                <a:gd name="connsiteX1" fmla="*/ 546100 w 546100"/>
                <a:gd name="connsiteY1" fmla="*/ 152400 h 876300"/>
                <a:gd name="connsiteX2" fmla="*/ 527050 w 546100"/>
                <a:gd name="connsiteY2" fmla="*/ 876300 h 876300"/>
                <a:gd name="connsiteX3" fmla="*/ 0 w 546100"/>
                <a:gd name="connsiteY3" fmla="*/ 762000 h 876300"/>
                <a:gd name="connsiteX4" fmla="*/ 12700 w 546100"/>
                <a:gd name="connsiteY4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876300">
                  <a:moveTo>
                    <a:pt x="12700" y="0"/>
                  </a:moveTo>
                  <a:lnTo>
                    <a:pt x="546100" y="152400"/>
                  </a:lnTo>
                  <a:lnTo>
                    <a:pt x="527050" y="876300"/>
                  </a:lnTo>
                  <a:lnTo>
                    <a:pt x="0" y="7620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B98BBF3-0E87-4076-8652-48E6ABEEC774}"/>
                </a:ext>
              </a:extLst>
            </p:cNvPr>
            <p:cNvSpPr/>
            <p:nvPr/>
          </p:nvSpPr>
          <p:spPr bwMode="auto">
            <a:xfrm>
              <a:off x="1745039" y="3309404"/>
              <a:ext cx="246303" cy="1023869"/>
            </a:xfrm>
            <a:custGeom>
              <a:avLst/>
              <a:gdLst>
                <a:gd name="connsiteX0" fmla="*/ 19050 w 247650"/>
                <a:gd name="connsiteY0" fmla="*/ 311150 h 1003300"/>
                <a:gd name="connsiteX1" fmla="*/ 215900 w 247650"/>
                <a:gd name="connsiteY1" fmla="*/ 0 h 1003300"/>
                <a:gd name="connsiteX2" fmla="*/ 247650 w 247650"/>
                <a:gd name="connsiteY2" fmla="*/ 609600 h 1003300"/>
                <a:gd name="connsiteX3" fmla="*/ 0 w 247650"/>
                <a:gd name="connsiteY3" fmla="*/ 1003300 h 1003300"/>
                <a:gd name="connsiteX4" fmla="*/ 19050 w 247650"/>
                <a:gd name="connsiteY4" fmla="*/ 311150 h 10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1003300">
                  <a:moveTo>
                    <a:pt x="19050" y="311150"/>
                  </a:moveTo>
                  <a:lnTo>
                    <a:pt x="215900" y="0"/>
                  </a:lnTo>
                  <a:lnTo>
                    <a:pt x="247650" y="609600"/>
                  </a:lnTo>
                  <a:lnTo>
                    <a:pt x="0" y="1003300"/>
                  </a:lnTo>
                  <a:lnTo>
                    <a:pt x="19050" y="31115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A0E691B-1637-43BD-97F8-CE68BE548E26}"/>
                </a:ext>
              </a:extLst>
            </p:cNvPr>
            <p:cNvSpPr/>
            <p:nvPr/>
          </p:nvSpPr>
          <p:spPr bwMode="auto">
            <a:xfrm>
              <a:off x="1119219" y="3488769"/>
              <a:ext cx="184150" cy="1035050"/>
            </a:xfrm>
            <a:custGeom>
              <a:avLst/>
              <a:gdLst>
                <a:gd name="connsiteX0" fmla="*/ 0 w 184150"/>
                <a:gd name="connsiteY0" fmla="*/ 285750 h 1035050"/>
                <a:gd name="connsiteX1" fmla="*/ 184150 w 184150"/>
                <a:gd name="connsiteY1" fmla="*/ 0 h 1035050"/>
                <a:gd name="connsiteX2" fmla="*/ 184150 w 184150"/>
                <a:gd name="connsiteY2" fmla="*/ 762000 h 1035050"/>
                <a:gd name="connsiteX3" fmla="*/ 6350 w 184150"/>
                <a:gd name="connsiteY3" fmla="*/ 1035050 h 1035050"/>
                <a:gd name="connsiteX4" fmla="*/ 0 w 184150"/>
                <a:gd name="connsiteY4" fmla="*/ 285750 h 103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150" h="1035050">
                  <a:moveTo>
                    <a:pt x="0" y="285750"/>
                  </a:moveTo>
                  <a:lnTo>
                    <a:pt x="184150" y="0"/>
                  </a:lnTo>
                  <a:lnTo>
                    <a:pt x="184150" y="762000"/>
                  </a:lnTo>
                  <a:lnTo>
                    <a:pt x="6350" y="1035050"/>
                  </a:lnTo>
                  <a:cubicBezTo>
                    <a:pt x="4233" y="785283"/>
                    <a:pt x="2117" y="535517"/>
                    <a:pt x="0" y="28575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74C255-EE55-4A8E-A295-CFFBEFAC333C}"/>
                </a:ext>
              </a:extLst>
            </p:cNvPr>
            <p:cNvSpPr/>
            <p:nvPr/>
          </p:nvSpPr>
          <p:spPr bwMode="auto">
            <a:xfrm>
              <a:off x="2712369" y="2550152"/>
              <a:ext cx="355600" cy="2335521"/>
            </a:xfrm>
            <a:custGeom>
              <a:avLst/>
              <a:gdLst>
                <a:gd name="connsiteX0" fmla="*/ 0 w 355600"/>
                <a:gd name="connsiteY0" fmla="*/ 304800 h 2381250"/>
                <a:gd name="connsiteX1" fmla="*/ 342900 w 355600"/>
                <a:gd name="connsiteY1" fmla="*/ 0 h 2381250"/>
                <a:gd name="connsiteX2" fmla="*/ 355600 w 355600"/>
                <a:gd name="connsiteY2" fmla="*/ 1993900 h 2381250"/>
                <a:gd name="connsiteX3" fmla="*/ 19050 w 355600"/>
                <a:gd name="connsiteY3" fmla="*/ 2381250 h 2381250"/>
                <a:gd name="connsiteX4" fmla="*/ 0 w 355600"/>
                <a:gd name="connsiteY4" fmla="*/ 304800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00" h="2381250">
                  <a:moveTo>
                    <a:pt x="0" y="304800"/>
                  </a:moveTo>
                  <a:lnTo>
                    <a:pt x="342900" y="0"/>
                  </a:lnTo>
                  <a:cubicBezTo>
                    <a:pt x="347133" y="664633"/>
                    <a:pt x="351367" y="1329267"/>
                    <a:pt x="355600" y="1993900"/>
                  </a:cubicBezTo>
                  <a:lnTo>
                    <a:pt x="19050" y="238125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06BD918-8534-49B6-A2D3-3E67AA8A5AFE}"/>
                </a:ext>
              </a:extLst>
            </p:cNvPr>
            <p:cNvSpPr/>
            <p:nvPr/>
          </p:nvSpPr>
          <p:spPr bwMode="auto">
            <a:xfrm>
              <a:off x="2075856" y="2697276"/>
              <a:ext cx="655959" cy="2188397"/>
            </a:xfrm>
            <a:custGeom>
              <a:avLst/>
              <a:gdLst>
                <a:gd name="connsiteX0" fmla="*/ 38100 w 679450"/>
                <a:gd name="connsiteY0" fmla="*/ 0 h 2209800"/>
                <a:gd name="connsiteX1" fmla="*/ 679450 w 679450"/>
                <a:gd name="connsiteY1" fmla="*/ 152400 h 2209800"/>
                <a:gd name="connsiteX2" fmla="*/ 666750 w 679450"/>
                <a:gd name="connsiteY2" fmla="*/ 2209800 h 2209800"/>
                <a:gd name="connsiteX3" fmla="*/ 0 w 679450"/>
                <a:gd name="connsiteY3" fmla="*/ 2063750 h 2209800"/>
                <a:gd name="connsiteX4" fmla="*/ 38100 w 679450"/>
                <a:gd name="connsiteY4" fmla="*/ 0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450" h="2209800">
                  <a:moveTo>
                    <a:pt x="38100" y="0"/>
                  </a:moveTo>
                  <a:lnTo>
                    <a:pt x="679450" y="152400"/>
                  </a:lnTo>
                  <a:cubicBezTo>
                    <a:pt x="675217" y="838200"/>
                    <a:pt x="670983" y="1524000"/>
                    <a:pt x="666750" y="2209800"/>
                  </a:cubicBezTo>
                  <a:lnTo>
                    <a:pt x="0" y="20637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68A325B-66E0-47CB-99F2-9FD9CCF58DA7}"/>
                </a:ext>
              </a:extLst>
            </p:cNvPr>
            <p:cNvSpPr/>
            <p:nvPr/>
          </p:nvSpPr>
          <p:spPr bwMode="auto">
            <a:xfrm rot="745584">
              <a:off x="201662" y="4730892"/>
              <a:ext cx="3593073" cy="7645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BE3D9E8-FA3B-4B6D-BEA5-09363F3B181C}"/>
                </a:ext>
              </a:extLst>
            </p:cNvPr>
            <p:cNvSpPr/>
            <p:nvPr/>
          </p:nvSpPr>
          <p:spPr bwMode="auto">
            <a:xfrm>
              <a:off x="2726707" y="4523819"/>
              <a:ext cx="875281" cy="532992"/>
            </a:xfrm>
            <a:custGeom>
              <a:avLst/>
              <a:gdLst>
                <a:gd name="connsiteX0" fmla="*/ 347179 w 875281"/>
                <a:gd name="connsiteY0" fmla="*/ 0 h 532992"/>
                <a:gd name="connsiteX1" fmla="*/ 875281 w 875281"/>
                <a:gd name="connsiteY1" fmla="*/ 92907 h 532992"/>
                <a:gd name="connsiteX2" fmla="*/ 728586 w 875281"/>
                <a:gd name="connsiteY2" fmla="*/ 532992 h 532992"/>
                <a:gd name="connsiteX3" fmla="*/ 0 w 875281"/>
                <a:gd name="connsiteY3" fmla="*/ 356958 h 532992"/>
                <a:gd name="connsiteX4" fmla="*/ 347179 w 875281"/>
                <a:gd name="connsiteY4" fmla="*/ 0 h 53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281" h="532992">
                  <a:moveTo>
                    <a:pt x="347179" y="0"/>
                  </a:moveTo>
                  <a:lnTo>
                    <a:pt x="875281" y="92907"/>
                  </a:lnTo>
                  <a:lnTo>
                    <a:pt x="728586" y="532992"/>
                  </a:lnTo>
                  <a:lnTo>
                    <a:pt x="0" y="356958"/>
                  </a:lnTo>
                  <a:lnTo>
                    <a:pt x="347179" y="0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5CB086E-10E8-4B7E-B718-B2D25F102E56}"/>
                </a:ext>
              </a:extLst>
            </p:cNvPr>
            <p:cNvCxnSpPr>
              <a:cxnSpLocks/>
              <a:stCxn id="76" idx="1"/>
            </p:cNvCxnSpPr>
            <p:nvPr/>
          </p:nvCxnSpPr>
          <p:spPr bwMode="auto">
            <a:xfrm flipH="1" flipV="1">
              <a:off x="2518923" y="2436838"/>
              <a:ext cx="536346" cy="113314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31C4192-3298-4477-B4A8-25E131FF215D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2112639" y="2432212"/>
              <a:ext cx="410969" cy="265064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7568F81-5C77-4995-95D2-BAAFB2DCF12D}"/>
                </a:ext>
              </a:extLst>
            </p:cNvPr>
            <p:cNvCxnSpPr>
              <a:cxnSpLocks/>
              <a:stCxn id="362" idx="2"/>
            </p:cNvCxnSpPr>
            <p:nvPr/>
          </p:nvCxnSpPr>
          <p:spPr bwMode="auto">
            <a:xfrm>
              <a:off x="844066" y="3300393"/>
              <a:ext cx="462118" cy="13888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349858-76B0-436E-ACBD-22258C0843EF}"/>
                </a:ext>
              </a:extLst>
            </p:cNvPr>
            <p:cNvCxnSpPr>
              <a:cxnSpLocks/>
              <a:endCxn id="362" idx="2"/>
            </p:cNvCxnSpPr>
            <p:nvPr/>
          </p:nvCxnSpPr>
          <p:spPr bwMode="auto">
            <a:xfrm flipV="1">
              <a:off x="609006" y="3300393"/>
              <a:ext cx="235060" cy="32895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30C5F42-FDBC-44CE-A54F-CE1FAA3CBE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22483" y="3172506"/>
              <a:ext cx="441996" cy="14007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EC7CF93-D4F2-4774-93CD-C0F35F7E5D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14786" y="3163586"/>
              <a:ext cx="214829" cy="305304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BD81BC7-B33A-42F1-9F29-636707B2A54A}"/>
                </a:ext>
              </a:extLst>
            </p:cNvPr>
            <p:cNvSpPr/>
            <p:nvPr/>
          </p:nvSpPr>
          <p:spPr bwMode="auto">
            <a:xfrm>
              <a:off x="2847693" y="3925355"/>
              <a:ext cx="161364" cy="821493"/>
            </a:xfrm>
            <a:custGeom>
              <a:avLst/>
              <a:gdLst>
                <a:gd name="connsiteX0" fmla="*/ 0 w 161364"/>
                <a:gd name="connsiteY0" fmla="*/ 141806 h 821493"/>
                <a:gd name="connsiteX1" fmla="*/ 14669 w 161364"/>
                <a:gd name="connsiteY1" fmla="*/ 821493 h 821493"/>
                <a:gd name="connsiteX2" fmla="*/ 161364 w 161364"/>
                <a:gd name="connsiteY2" fmla="*/ 669908 h 821493"/>
                <a:gd name="connsiteX3" fmla="*/ 146695 w 161364"/>
                <a:gd name="connsiteY3" fmla="*/ 0 h 821493"/>
                <a:gd name="connsiteX4" fmla="*/ 0 w 161364"/>
                <a:gd name="connsiteY4" fmla="*/ 141806 h 82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4" h="821493">
                  <a:moveTo>
                    <a:pt x="0" y="141806"/>
                  </a:moveTo>
                  <a:lnTo>
                    <a:pt x="14669" y="821493"/>
                  </a:lnTo>
                  <a:lnTo>
                    <a:pt x="161364" y="669908"/>
                  </a:lnTo>
                  <a:lnTo>
                    <a:pt x="14669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0082AAD-F771-44C2-92B7-0E1D9A156A28}"/>
                </a:ext>
              </a:extLst>
            </p:cNvPr>
            <p:cNvSpPr/>
            <p:nvPr/>
          </p:nvSpPr>
          <p:spPr bwMode="auto">
            <a:xfrm>
              <a:off x="2180868" y="2894785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05EF08F-0286-4EE3-90B8-03E01A69C008}"/>
                </a:ext>
              </a:extLst>
            </p:cNvPr>
            <p:cNvSpPr/>
            <p:nvPr/>
          </p:nvSpPr>
          <p:spPr bwMode="auto">
            <a:xfrm>
              <a:off x="2518923" y="3487194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AF1DB5E-DA07-4103-AC26-13400FE49187}"/>
                </a:ext>
              </a:extLst>
            </p:cNvPr>
            <p:cNvSpPr/>
            <p:nvPr/>
          </p:nvSpPr>
          <p:spPr bwMode="auto">
            <a:xfrm>
              <a:off x="2202182" y="3993624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73AA98C-2B73-42B1-9EE4-95238198E0D1}"/>
                </a:ext>
              </a:extLst>
            </p:cNvPr>
            <p:cNvSpPr/>
            <p:nvPr/>
          </p:nvSpPr>
          <p:spPr bwMode="auto">
            <a:xfrm>
              <a:off x="2476185" y="4540216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10FFEDD-F89E-42B6-ADF4-AA0516EA4DFE}"/>
                </a:ext>
              </a:extLst>
            </p:cNvPr>
            <p:cNvSpPr/>
            <p:nvPr/>
          </p:nvSpPr>
          <p:spPr bwMode="auto">
            <a:xfrm>
              <a:off x="2840997" y="2767649"/>
              <a:ext cx="132025" cy="352069"/>
            </a:xfrm>
            <a:custGeom>
              <a:avLst/>
              <a:gdLst>
                <a:gd name="connsiteX0" fmla="*/ 0 w 132025"/>
                <a:gd name="connsiteY0" fmla="*/ 141806 h 352069"/>
                <a:gd name="connsiteX1" fmla="*/ 0 w 132025"/>
                <a:gd name="connsiteY1" fmla="*/ 352069 h 352069"/>
                <a:gd name="connsiteX2" fmla="*/ 132025 w 132025"/>
                <a:gd name="connsiteY2" fmla="*/ 244492 h 352069"/>
                <a:gd name="connsiteX3" fmla="*/ 132025 w 132025"/>
                <a:gd name="connsiteY3" fmla="*/ 0 h 352069"/>
                <a:gd name="connsiteX4" fmla="*/ 0 w 132025"/>
                <a:gd name="connsiteY4" fmla="*/ 141806 h 3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25" h="352069">
                  <a:moveTo>
                    <a:pt x="0" y="141806"/>
                  </a:moveTo>
                  <a:lnTo>
                    <a:pt x="0" y="352069"/>
                  </a:lnTo>
                  <a:lnTo>
                    <a:pt x="132025" y="244492"/>
                  </a:lnTo>
                  <a:lnTo>
                    <a:pt x="13202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E55C4E4-F743-4A14-8CEE-146FE5C40B00}"/>
                </a:ext>
              </a:extLst>
            </p:cNvPr>
            <p:cNvSpPr/>
            <p:nvPr/>
          </p:nvSpPr>
          <p:spPr bwMode="auto">
            <a:xfrm>
              <a:off x="2840996" y="3390323"/>
              <a:ext cx="132025" cy="352069"/>
            </a:xfrm>
            <a:custGeom>
              <a:avLst/>
              <a:gdLst>
                <a:gd name="connsiteX0" fmla="*/ 0 w 132025"/>
                <a:gd name="connsiteY0" fmla="*/ 141806 h 352069"/>
                <a:gd name="connsiteX1" fmla="*/ 0 w 132025"/>
                <a:gd name="connsiteY1" fmla="*/ 352069 h 352069"/>
                <a:gd name="connsiteX2" fmla="*/ 132025 w 132025"/>
                <a:gd name="connsiteY2" fmla="*/ 244492 h 352069"/>
                <a:gd name="connsiteX3" fmla="*/ 132025 w 132025"/>
                <a:gd name="connsiteY3" fmla="*/ 0 h 352069"/>
                <a:gd name="connsiteX4" fmla="*/ 0 w 132025"/>
                <a:gd name="connsiteY4" fmla="*/ 141806 h 3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25" h="352069">
                  <a:moveTo>
                    <a:pt x="0" y="141806"/>
                  </a:moveTo>
                  <a:lnTo>
                    <a:pt x="0" y="352069"/>
                  </a:lnTo>
                  <a:lnTo>
                    <a:pt x="132025" y="244492"/>
                  </a:lnTo>
                  <a:lnTo>
                    <a:pt x="13202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11C77C7-F1C3-4766-9373-EF15D84061D4}"/>
                </a:ext>
              </a:extLst>
            </p:cNvPr>
            <p:cNvSpPr/>
            <p:nvPr/>
          </p:nvSpPr>
          <p:spPr bwMode="auto">
            <a:xfrm>
              <a:off x="777338" y="3860875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F000AD8-74C4-440B-9033-DB46A9ADF620}"/>
                </a:ext>
              </a:extLst>
            </p:cNvPr>
            <p:cNvSpPr/>
            <p:nvPr/>
          </p:nvSpPr>
          <p:spPr bwMode="auto">
            <a:xfrm>
              <a:off x="1200634" y="3911703"/>
              <a:ext cx="45719" cy="477239"/>
            </a:xfrm>
            <a:custGeom>
              <a:avLst/>
              <a:gdLst>
                <a:gd name="connsiteX0" fmla="*/ 0 w 161364"/>
                <a:gd name="connsiteY0" fmla="*/ 141806 h 821493"/>
                <a:gd name="connsiteX1" fmla="*/ 14669 w 161364"/>
                <a:gd name="connsiteY1" fmla="*/ 821493 h 821493"/>
                <a:gd name="connsiteX2" fmla="*/ 161364 w 161364"/>
                <a:gd name="connsiteY2" fmla="*/ 669908 h 821493"/>
                <a:gd name="connsiteX3" fmla="*/ 146695 w 161364"/>
                <a:gd name="connsiteY3" fmla="*/ 0 h 821493"/>
                <a:gd name="connsiteX4" fmla="*/ 0 w 161364"/>
                <a:gd name="connsiteY4" fmla="*/ 141806 h 82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4" h="821493">
                  <a:moveTo>
                    <a:pt x="0" y="141806"/>
                  </a:moveTo>
                  <a:lnTo>
                    <a:pt x="14669" y="821493"/>
                  </a:lnTo>
                  <a:lnTo>
                    <a:pt x="161364" y="669908"/>
                  </a:lnTo>
                  <a:lnTo>
                    <a:pt x="14669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B528400-25C7-4685-A643-DCACFC7235DB}"/>
                </a:ext>
              </a:extLst>
            </p:cNvPr>
            <p:cNvSpPr/>
            <p:nvPr/>
          </p:nvSpPr>
          <p:spPr bwMode="auto">
            <a:xfrm>
              <a:off x="1862501" y="3665815"/>
              <a:ext cx="45719" cy="477239"/>
            </a:xfrm>
            <a:custGeom>
              <a:avLst/>
              <a:gdLst>
                <a:gd name="connsiteX0" fmla="*/ 0 w 161364"/>
                <a:gd name="connsiteY0" fmla="*/ 141806 h 821493"/>
                <a:gd name="connsiteX1" fmla="*/ 14669 w 161364"/>
                <a:gd name="connsiteY1" fmla="*/ 821493 h 821493"/>
                <a:gd name="connsiteX2" fmla="*/ 161364 w 161364"/>
                <a:gd name="connsiteY2" fmla="*/ 669908 h 821493"/>
                <a:gd name="connsiteX3" fmla="*/ 146695 w 161364"/>
                <a:gd name="connsiteY3" fmla="*/ 0 h 821493"/>
                <a:gd name="connsiteX4" fmla="*/ 0 w 161364"/>
                <a:gd name="connsiteY4" fmla="*/ 141806 h 82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4" h="821493">
                  <a:moveTo>
                    <a:pt x="0" y="141806"/>
                  </a:moveTo>
                  <a:lnTo>
                    <a:pt x="14669" y="821493"/>
                  </a:lnTo>
                  <a:lnTo>
                    <a:pt x="161364" y="669908"/>
                  </a:lnTo>
                  <a:lnTo>
                    <a:pt x="14669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EFAADF4-D418-4EF9-BD7A-AA12AEFA08C1}"/>
                </a:ext>
              </a:extLst>
            </p:cNvPr>
            <p:cNvSpPr/>
            <p:nvPr/>
          </p:nvSpPr>
          <p:spPr bwMode="auto">
            <a:xfrm>
              <a:off x="783001" y="4191134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781B70D-BD92-4244-922E-F9E439AB713D}"/>
                </a:ext>
              </a:extLst>
            </p:cNvPr>
            <p:cNvSpPr/>
            <p:nvPr/>
          </p:nvSpPr>
          <p:spPr bwMode="auto">
            <a:xfrm>
              <a:off x="1462018" y="3975134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AFB397E-CB80-481D-A980-1ECC6ECB4CA1}"/>
                </a:ext>
              </a:extLst>
            </p:cNvPr>
            <p:cNvSpPr/>
            <p:nvPr/>
          </p:nvSpPr>
          <p:spPr bwMode="auto">
            <a:xfrm>
              <a:off x="1450057" y="3734658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BA5728-018D-40A8-873D-247DA30A250B}"/>
              </a:ext>
            </a:extLst>
          </p:cNvPr>
          <p:cNvCxnSpPr>
            <a:cxnSpLocks/>
            <a:endCxn id="384" idx="4"/>
          </p:cNvCxnSpPr>
          <p:nvPr/>
        </p:nvCxnSpPr>
        <p:spPr bwMode="auto">
          <a:xfrm flipH="1">
            <a:off x="1028691" y="3444357"/>
            <a:ext cx="177871" cy="1338336"/>
          </a:xfrm>
          <a:prstGeom prst="straightConnector1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EE8839E-726B-4F08-A4AB-994FD8BC1398}"/>
              </a:ext>
            </a:extLst>
          </p:cNvPr>
          <p:cNvCxnSpPr>
            <a:cxnSpLocks/>
          </p:cNvCxnSpPr>
          <p:nvPr/>
        </p:nvCxnSpPr>
        <p:spPr bwMode="auto">
          <a:xfrm flipV="1">
            <a:off x="1358470" y="2399026"/>
            <a:ext cx="2093078" cy="983538"/>
          </a:xfrm>
          <a:prstGeom prst="straightConnector1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1CA7DD1-E58B-4D61-BA5D-4B394DC62D15}"/>
              </a:ext>
            </a:extLst>
          </p:cNvPr>
          <p:cNvCxnSpPr>
            <a:cxnSpLocks/>
            <a:endCxn id="411" idx="2"/>
          </p:cNvCxnSpPr>
          <p:nvPr/>
        </p:nvCxnSpPr>
        <p:spPr bwMode="auto">
          <a:xfrm>
            <a:off x="3540660" y="2386714"/>
            <a:ext cx="213516" cy="1710768"/>
          </a:xfrm>
          <a:prstGeom prst="straightConnector1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051FFD5-803E-4BA4-B448-B512B3855326}"/>
              </a:ext>
            </a:extLst>
          </p:cNvPr>
          <p:cNvCxnSpPr>
            <a:cxnSpLocks/>
          </p:cNvCxnSpPr>
          <p:nvPr/>
        </p:nvCxnSpPr>
        <p:spPr bwMode="auto">
          <a:xfrm>
            <a:off x="1221666" y="3453928"/>
            <a:ext cx="1092247" cy="447447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89FA946-153E-4CBF-9EEB-2055ACB7D049}"/>
              </a:ext>
            </a:extLst>
          </p:cNvPr>
          <p:cNvSpPr txBox="1"/>
          <p:nvPr/>
        </p:nvSpPr>
        <p:spPr>
          <a:xfrm>
            <a:off x="4389349" y="1223430"/>
            <a:ext cx="1308314" cy="307777"/>
          </a:xfrm>
          <a:prstGeom prst="rect">
            <a:avLst/>
          </a:prstGeom>
          <a:solidFill>
            <a:srgbClr val="66FF66">
              <a:alpha val="72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Metasurfaces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DE0CF00-68A7-4722-9B78-98A14B0F38A4}"/>
              </a:ext>
            </a:extLst>
          </p:cNvPr>
          <p:cNvSpPr txBox="1"/>
          <p:nvPr/>
        </p:nvSpPr>
        <p:spPr>
          <a:xfrm>
            <a:off x="431433" y="3347341"/>
            <a:ext cx="461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BS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F3E29E-264C-4C9B-AD6E-307196DC164A}"/>
              </a:ext>
            </a:extLst>
          </p:cNvPr>
          <p:cNvGrpSpPr/>
          <p:nvPr/>
        </p:nvGrpSpPr>
        <p:grpSpPr>
          <a:xfrm>
            <a:off x="7985330" y="5808442"/>
            <a:ext cx="4014963" cy="379947"/>
            <a:chOff x="7702975" y="5936506"/>
            <a:chExt cx="4014963" cy="379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3205ED4-D180-49DD-B5E5-B68990BB30BB}"/>
                    </a:ext>
                  </a:extLst>
                </p:cNvPr>
                <p:cNvSpPr txBox="1"/>
                <p:nvPr/>
              </p:nvSpPr>
              <p:spPr>
                <a:xfrm>
                  <a:off x="7702975" y="5949396"/>
                  <a:ext cx="126964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𝐓𝐱</m:t>
                            </m:r>
                          </m:sub>
                        </m:sSub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US" sz="16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𝐓𝐱</m:t>
                            </m:r>
                          </m:sub>
                        </m:sSub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3205ED4-D180-49DD-B5E5-B68990BB3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975" y="5949396"/>
                  <a:ext cx="126964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EA13955-1F7F-438A-AA14-0F8E68365794}"/>
                    </a:ext>
                  </a:extLst>
                </p:cNvPr>
                <p:cNvSpPr txBox="1"/>
                <p:nvPr/>
              </p:nvSpPr>
              <p:spPr>
                <a:xfrm>
                  <a:off x="8729609" y="5966210"/>
                  <a:ext cx="69180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EA13955-1F7F-438A-AA14-0F8E68365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9609" y="5966210"/>
                  <a:ext cx="691809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2BE72D1-D49A-4184-BEF4-47C44950DBEC}"/>
                    </a:ext>
                  </a:extLst>
                </p:cNvPr>
                <p:cNvSpPr txBox="1"/>
                <p:nvPr/>
              </p:nvSpPr>
              <p:spPr>
                <a:xfrm>
                  <a:off x="9266327" y="5936506"/>
                  <a:ext cx="672081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𝑴𝒆𝒕𝒂</m:t>
                            </m:r>
                          </m:sub>
                        </m:sSub>
                      </m:oMath>
                    </m:oMathPara>
                  </a14:m>
                  <a:endParaRPr lang="en-US" sz="1600" b="1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2BE72D1-D49A-4184-BEF4-47C44950D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327" y="5936506"/>
                  <a:ext cx="672081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180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65FB319-7249-4980-8D05-9058CED9CEBD}"/>
                    </a:ext>
                  </a:extLst>
                </p:cNvPr>
                <p:cNvSpPr txBox="1"/>
                <p:nvPr/>
              </p:nvSpPr>
              <p:spPr>
                <a:xfrm>
                  <a:off x="9789981" y="5965061"/>
                  <a:ext cx="87112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  <m:r>
                              <a:rPr lang="en-US" sz="16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65FB319-7249-4980-8D05-9058CED9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981" y="5965061"/>
                  <a:ext cx="871122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1F4FD3A-34F6-4860-94E1-5B1829878E22}"/>
                    </a:ext>
                  </a:extLst>
                </p:cNvPr>
                <p:cNvSpPr txBox="1"/>
                <p:nvPr/>
              </p:nvSpPr>
              <p:spPr>
                <a:xfrm>
                  <a:off x="10318371" y="5957229"/>
                  <a:ext cx="1399567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+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sz="16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𝐑𝐱</m:t>
                            </m:r>
                          </m:sub>
                        </m:sSub>
                      </m:oMath>
                    </m:oMathPara>
                  </a14:m>
                  <a:endParaRPr 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1F4FD3A-34F6-4860-94E1-5B1829878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8371" y="5957229"/>
                  <a:ext cx="1399567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516BE4C-411D-449A-A436-3A0C32F31EB4}"/>
                </a:ext>
              </a:extLst>
            </p:cNvPr>
            <p:cNvSpPr/>
            <p:nvPr/>
          </p:nvSpPr>
          <p:spPr bwMode="auto">
            <a:xfrm>
              <a:off x="7786360" y="5949397"/>
              <a:ext cx="3846061" cy="36705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5EE5A7A-470D-42A1-9592-798164FCBA72}"/>
                  </a:ext>
                </a:extLst>
              </p:cNvPr>
              <p:cNvSpPr txBox="1"/>
              <p:nvPr/>
            </p:nvSpPr>
            <p:spPr>
              <a:xfrm>
                <a:off x="1657822" y="3156668"/>
                <a:ext cx="5423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5EE5A7A-470D-42A1-9592-798164FCB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822" y="3156668"/>
                <a:ext cx="54233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A95B81C-DC37-4086-AB45-DC250B6BBBCF}"/>
                  </a:ext>
                </a:extLst>
              </p:cNvPr>
              <p:cNvSpPr txBox="1"/>
              <p:nvPr/>
            </p:nvSpPr>
            <p:spPr>
              <a:xfrm>
                <a:off x="3746264" y="3707654"/>
                <a:ext cx="4262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A95B81C-DC37-4086-AB45-DC250B6BB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264" y="3707654"/>
                <a:ext cx="4262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6" name="Table 52">
                <a:extLst>
                  <a:ext uri="{FF2B5EF4-FFF2-40B4-BE49-F238E27FC236}">
                    <a16:creationId xmlns:a16="http://schemas.microsoft.com/office/drawing/2014/main" id="{709B3004-10F0-486C-8C7F-D9E8E24087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66704"/>
                  </p:ext>
                </p:extLst>
              </p:nvPr>
            </p:nvGraphicFramePr>
            <p:xfrm>
              <a:off x="9898194" y="539585"/>
              <a:ext cx="2206084" cy="8754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3049">
                      <a:extLst>
                        <a:ext uri="{9D8B030D-6E8A-4147-A177-3AD203B41FA5}">
                          <a16:colId xmlns:a16="http://schemas.microsoft.com/office/drawing/2014/main" val="3174224240"/>
                        </a:ext>
                      </a:extLst>
                    </a:gridCol>
                    <a:gridCol w="1493035">
                      <a:extLst>
                        <a:ext uri="{9D8B030D-6E8A-4147-A177-3AD203B41FA5}">
                          <a16:colId xmlns:a16="http://schemas.microsoft.com/office/drawing/2014/main" val="1819668941"/>
                        </a:ext>
                      </a:extLst>
                    </a:gridCol>
                  </a:tblGrid>
                  <a:tr h="224259">
                    <a:tc>
                      <a:txBody>
                        <a:bodyPr/>
                        <a:lstStyle/>
                        <a:p>
                          <a:pPr marL="0" algn="ctr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  <m:r>
                                      <a:rPr lang="de-DE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de-DE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800" noProof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Transmitted/ received power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5380595"/>
                      </a:ext>
                    </a:extLst>
                  </a:tr>
                  <a:tr h="224259">
                    <a:tc>
                      <a:txBody>
                        <a:bodyPr/>
                        <a:lstStyle/>
                        <a:p>
                          <a:pPr marL="0" algn="ctr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  <m:r>
                                      <a:rPr lang="de-DE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de-DE" sz="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800" noProof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Transmitter/ receiver gain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2225457"/>
                      </a:ext>
                    </a:extLst>
                  </a:tr>
                  <a:tr h="213277">
                    <a:tc>
                      <a:txBody>
                        <a:bodyPr/>
                        <a:lstStyle/>
                        <a:p>
                          <a:pPr marL="0" algn="ctr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7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0" i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700" b="0" i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PL</m:t>
                                    </m:r>
                                    <m:r>
                                      <a:rPr lang="en-US" sz="700" b="0" i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700" b="0" i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PL</m:t>
                                    </m:r>
                                  </m:e>
                                  <m:sub>
                                    <m:r>
                                      <a:rPr lang="en-US" sz="700" b="0" i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700" b="0" i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7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700" b="0" i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PL</m:t>
                                    </m:r>
                                  </m:e>
                                  <m:sub>
                                    <m:r>
                                      <a:rPr lang="en-US" sz="700" b="0" i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800" noProof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Path losses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52010157"/>
                      </a:ext>
                    </a:extLst>
                  </a:tr>
                  <a:tr h="213277">
                    <a:tc>
                      <a:txBody>
                        <a:bodyPr/>
                        <a:lstStyle/>
                        <a:p>
                          <a:pPr marL="0" algn="ctr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Meta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800" noProof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Gain at the </a:t>
                          </a:r>
                          <a:r>
                            <a:rPr lang="en-US" sz="800" noProof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metasurface</a:t>
                          </a:r>
                          <a:endParaRPr lang="en-US" sz="80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99139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6" name="Table 52">
                <a:extLst>
                  <a:ext uri="{FF2B5EF4-FFF2-40B4-BE49-F238E27FC236}">
                    <a16:creationId xmlns:a16="http://schemas.microsoft.com/office/drawing/2014/main" id="{709B3004-10F0-486C-8C7F-D9E8E24087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366704"/>
                  </p:ext>
                </p:extLst>
              </p:nvPr>
            </p:nvGraphicFramePr>
            <p:xfrm>
              <a:off x="9898194" y="539585"/>
              <a:ext cx="2206084" cy="8754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3049">
                      <a:extLst>
                        <a:ext uri="{9D8B030D-6E8A-4147-A177-3AD203B41FA5}">
                          <a16:colId xmlns:a16="http://schemas.microsoft.com/office/drawing/2014/main" val="3174224240"/>
                        </a:ext>
                      </a:extLst>
                    </a:gridCol>
                    <a:gridCol w="1493035">
                      <a:extLst>
                        <a:ext uri="{9D8B030D-6E8A-4147-A177-3AD203B41FA5}">
                          <a16:colId xmlns:a16="http://schemas.microsoft.com/office/drawing/2014/main" val="1819668941"/>
                        </a:ext>
                      </a:extLst>
                    </a:gridCol>
                  </a:tblGrid>
                  <a:tr h="2243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55" t="-2703" r="-211966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Transmitted/ received power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5380595"/>
                      </a:ext>
                    </a:extLst>
                  </a:tr>
                  <a:tr h="2243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55" t="-102703" r="-211966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Transmitter/ receiver gain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222545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55" t="-208333" r="-211966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Path losses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5201015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855" t="-317143" r="-211966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Gain at the </a:t>
                          </a:r>
                          <a:r>
                            <a:rPr lang="en-US" sz="800" noProof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metasurface</a:t>
                          </a:r>
                          <a:endParaRPr lang="en-US" sz="80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991398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A603BBA-50D0-440B-B0B4-921A8DF3512B}"/>
                  </a:ext>
                </a:extLst>
              </p:cNvPr>
              <p:cNvSpPr txBox="1"/>
              <p:nvPr/>
            </p:nvSpPr>
            <p:spPr>
              <a:xfrm>
                <a:off x="8523323" y="5431961"/>
                <a:ext cx="3072470" cy="338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𝐓𝐱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𝐓𝐱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b="1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𝐏𝐋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𝐑𝐱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A603BBA-50D0-440B-B0B4-921A8DF35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323" y="5431961"/>
                <a:ext cx="3072470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F2D9216-C722-42F8-872E-648C2CA57A4A}"/>
              </a:ext>
            </a:extLst>
          </p:cNvPr>
          <p:cNvCxnSpPr>
            <a:cxnSpLocks/>
          </p:cNvCxnSpPr>
          <p:nvPr/>
        </p:nvCxnSpPr>
        <p:spPr bwMode="auto">
          <a:xfrm>
            <a:off x="2333482" y="3901727"/>
            <a:ext cx="1244860" cy="668049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88BF4738-B368-43D6-B14B-60402A77CFDF}"/>
              </a:ext>
            </a:extLst>
          </p:cNvPr>
          <p:cNvSpPr/>
          <p:nvPr/>
        </p:nvSpPr>
        <p:spPr bwMode="auto">
          <a:xfrm>
            <a:off x="2663616" y="4001704"/>
            <a:ext cx="305672" cy="322128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71D0C3-5704-4A0A-95D6-AC94A332B213}"/>
                  </a:ext>
                </a:extLst>
              </p:cNvPr>
              <p:cNvSpPr txBox="1"/>
              <p:nvPr/>
            </p:nvSpPr>
            <p:spPr>
              <a:xfrm>
                <a:off x="405315" y="4008879"/>
                <a:ext cx="5375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𝐏𝐋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71D0C3-5704-4A0A-95D6-AC94A332B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15" y="4008879"/>
                <a:ext cx="537577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11CEA06-37DF-4D65-8CF2-4F940704B2BE}"/>
              </a:ext>
            </a:extLst>
          </p:cNvPr>
          <p:cNvGrpSpPr/>
          <p:nvPr/>
        </p:nvGrpSpPr>
        <p:grpSpPr>
          <a:xfrm>
            <a:off x="381743" y="5808441"/>
            <a:ext cx="1079585" cy="646331"/>
            <a:chOff x="10236820" y="526376"/>
            <a:chExt cx="2518147" cy="821821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53A8F1B-623F-4900-A3A7-038ACEE0B61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61522" y="947762"/>
              <a:ext cx="444134" cy="4254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C4C1D08-A2E2-4603-8499-3654F82103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61513" y="1173277"/>
              <a:ext cx="444134" cy="0"/>
            </a:xfrm>
            <a:prstGeom prst="line">
              <a:avLst/>
            </a:prstGeom>
            <a:noFill/>
            <a:ln w="571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B3FF9BF-4753-4684-8A38-10CD3C319F67}"/>
                </a:ext>
              </a:extLst>
            </p:cNvPr>
            <p:cNvSpPr txBox="1"/>
            <p:nvPr/>
          </p:nvSpPr>
          <p:spPr>
            <a:xfrm flipH="1">
              <a:off x="10965362" y="526376"/>
              <a:ext cx="1789605" cy="821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tx1"/>
                  </a:solidFill>
                </a:rPr>
                <a:t>LOS </a:t>
              </a:r>
            </a:p>
            <a:p>
              <a:r>
                <a:rPr lang="en-US" sz="1200">
                  <a:solidFill>
                    <a:schemeClr val="tx1"/>
                  </a:solidFill>
                </a:rPr>
                <a:t>NLOS </a:t>
              </a:r>
            </a:p>
            <a:p>
              <a:r>
                <a:rPr lang="en-US" sz="1200">
                  <a:solidFill>
                    <a:schemeClr val="tx1"/>
                  </a:solidFill>
                </a:rPr>
                <a:t>VLOS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49D9D27-8A33-4066-AAD8-B2A5E0323F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61513" y="741616"/>
              <a:ext cx="444134" cy="0"/>
            </a:xfrm>
            <a:prstGeom prst="line">
              <a:avLst/>
            </a:prstGeom>
            <a:noFill/>
            <a:ln w="57150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12E06EB-B529-4889-AB6C-4889EF4B1F01}"/>
                </a:ext>
              </a:extLst>
            </p:cNvPr>
            <p:cNvSpPr/>
            <p:nvPr/>
          </p:nvSpPr>
          <p:spPr bwMode="auto">
            <a:xfrm>
              <a:off x="10236820" y="530630"/>
              <a:ext cx="1955180" cy="73866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35301C61-2104-4B3B-BFBB-B598CA2C8ECD}"/>
              </a:ext>
            </a:extLst>
          </p:cNvPr>
          <p:cNvGrpSpPr/>
          <p:nvPr/>
        </p:nvGrpSpPr>
        <p:grpSpPr>
          <a:xfrm rot="12005739" flipH="1">
            <a:off x="1020481" y="3418232"/>
            <a:ext cx="377827" cy="403591"/>
            <a:chOff x="6672900" y="4197906"/>
            <a:chExt cx="1189491" cy="1537249"/>
          </a:xfrm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409F1297-7CA0-49D4-BD21-EA86B1860DF5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3F1E7C12-C503-4412-BC6C-79E89FD3E754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E4F774-B0EA-4717-88EA-D28DD7E493A2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55618B10-189F-4BB5-A995-7E4EEA9292A4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BD57E1A-7FDE-4A10-AD33-B2EEC538E881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C67980F8-5E81-40D7-B6A3-345DB2D70831}"/>
              </a:ext>
            </a:extLst>
          </p:cNvPr>
          <p:cNvGrpSpPr/>
          <p:nvPr/>
        </p:nvGrpSpPr>
        <p:grpSpPr>
          <a:xfrm rot="1582879" flipH="1">
            <a:off x="825962" y="4340915"/>
            <a:ext cx="377827" cy="403591"/>
            <a:chOff x="6672900" y="4197906"/>
            <a:chExt cx="1189491" cy="1537249"/>
          </a:xfrm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44E918A3-5221-4778-BD00-11537AC62ABD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FF786F2D-2FE5-40AB-A509-0AACAFF362C1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DF6C350-F17B-492F-BD80-3EDB7AAB3E5E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1765C841-FB5C-41C4-83DD-FED85AA45925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71213913-3A19-41A5-82E3-287DBF8299C5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CDD893AE-9ABF-49DD-BA3B-94E820D41137}"/>
              </a:ext>
            </a:extLst>
          </p:cNvPr>
          <p:cNvGrpSpPr/>
          <p:nvPr/>
        </p:nvGrpSpPr>
        <p:grpSpPr>
          <a:xfrm rot="19193719" flipH="1">
            <a:off x="3120932" y="4254985"/>
            <a:ext cx="377827" cy="403591"/>
            <a:chOff x="6672900" y="4197906"/>
            <a:chExt cx="1189491" cy="1537249"/>
          </a:xfrm>
          <a:solidFill>
            <a:srgbClr val="C00000"/>
          </a:solidFill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C66BE0F-9017-4521-B01A-5406DB3FF3E4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1050A2B2-6257-4494-B0C9-4728384F6742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DD0EDC43-9DBE-45B3-BADC-270A869CE0AF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FD23B1E-8E6B-45C2-8AAA-8A4AF1F741E7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60427FCD-9F70-4575-A97D-32682465E49E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50F4EFFB-09D9-4433-8BF5-49D7DAC5757F}"/>
              </a:ext>
            </a:extLst>
          </p:cNvPr>
          <p:cNvGrpSpPr/>
          <p:nvPr/>
        </p:nvGrpSpPr>
        <p:grpSpPr>
          <a:xfrm rot="7889740" flipH="1">
            <a:off x="1185251" y="3232506"/>
            <a:ext cx="377827" cy="403591"/>
            <a:chOff x="6672900" y="4197906"/>
            <a:chExt cx="1189491" cy="1537249"/>
          </a:xfrm>
          <a:solidFill>
            <a:srgbClr val="C00000"/>
          </a:solidFill>
        </p:grpSpPr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31D083A9-D3E9-437D-BC71-625CC38B5819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B228A2E-7D21-40F4-B91C-68DF02F33DBB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B1CA2D16-F455-41FE-A66C-FF0566F6B4C7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8314B11-74C4-4B0D-A96A-DB5349118138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7058A58E-CCC7-4051-92A2-D87ECF0B84EF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7BAB54A9-DC1D-437E-A6CE-49299E51C80F}"/>
              </a:ext>
            </a:extLst>
          </p:cNvPr>
          <p:cNvGrpSpPr/>
          <p:nvPr/>
        </p:nvGrpSpPr>
        <p:grpSpPr>
          <a:xfrm rot="691822" flipH="1">
            <a:off x="3529528" y="3854778"/>
            <a:ext cx="377827" cy="403591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4A5130EC-B906-409A-9489-45E0857018F4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A8199639-17AB-4270-ADE4-6EBDF5F01872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DB9247E6-C3B1-40EF-8801-891D333A0E3A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C4BA6AB0-87B0-4657-956D-9381235179BB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066D4E72-BC89-4E8A-86B3-AB029E27862F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DB746C48-8A8B-4BC4-AD3F-3ECDB168F837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88417" y="4788052"/>
            <a:ext cx="169482" cy="338964"/>
          </a:xfrm>
          <a:prstGeom prst="rect">
            <a:avLst/>
          </a:prstGeom>
        </p:spPr>
      </p:pic>
      <p:grpSp>
        <p:nvGrpSpPr>
          <p:cNvPr id="434" name="Group 433">
            <a:extLst>
              <a:ext uri="{FF2B5EF4-FFF2-40B4-BE49-F238E27FC236}">
                <a16:creationId xmlns:a16="http://schemas.microsoft.com/office/drawing/2014/main" id="{A71F4575-5E67-4752-AE56-60E06F78AE31}"/>
              </a:ext>
            </a:extLst>
          </p:cNvPr>
          <p:cNvGrpSpPr/>
          <p:nvPr/>
        </p:nvGrpSpPr>
        <p:grpSpPr>
          <a:xfrm rot="5400000" flipH="1">
            <a:off x="1163104" y="3121422"/>
            <a:ext cx="377827" cy="403591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60FA1635-7E7D-4B54-88DA-4141EC31703B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04AF151B-30D6-473E-BC50-644DB682DF28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632947DE-CA72-41E0-BA37-BA615298E24A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95D157CE-A087-4A94-A5BE-58481C164A25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9F58EE7A-78EE-418C-A1AF-75F630FAA9A1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pic>
        <p:nvPicPr>
          <p:cNvPr id="447" name="Picture 446">
            <a:extLst>
              <a:ext uri="{FF2B5EF4-FFF2-40B4-BE49-F238E27FC236}">
                <a16:creationId xmlns:a16="http://schemas.microsoft.com/office/drawing/2014/main" id="{7899BEBD-10C4-4DD1-B096-07B23B530745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3465896" y="4428655"/>
            <a:ext cx="169482" cy="338964"/>
          </a:xfrm>
          <a:prstGeom prst="rect">
            <a:avLst/>
          </a:prstGeom>
        </p:spPr>
      </p:pic>
      <p:sp>
        <p:nvSpPr>
          <p:cNvPr id="264" name="Title 1">
            <a:extLst>
              <a:ext uri="{FF2B5EF4-FFF2-40B4-BE49-F238E27FC236}">
                <a16:creationId xmlns:a16="http://schemas.microsoft.com/office/drawing/2014/main" id="{5A9AFD3C-9062-429F-81D6-9F6E2A79C567}"/>
              </a:ext>
            </a:extLst>
          </p:cNvPr>
          <p:cNvSpPr txBox="1">
            <a:spLocks/>
          </p:cNvSpPr>
          <p:nvPr/>
        </p:nvSpPr>
        <p:spPr bwMode="auto">
          <a:xfrm>
            <a:off x="531958" y="738631"/>
            <a:ext cx="10978092" cy="4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kkurat Office" pitchFamily="50" charset="0"/>
                <a:ea typeface="ヒラギノ角ゴ Pro W3" pitchFamily="96" charset="-128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kkurat Office" pitchFamily="50" charset="0"/>
                <a:ea typeface="ヒラギノ角ゴ Pro W3" pitchFamily="96" charset="-128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kkurat Office" pitchFamily="50" charset="0"/>
                <a:ea typeface="ヒラギノ角ゴ Pro W3" pitchFamily="96" charset="-128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kkurat Office" pitchFamily="50" charset="0"/>
                <a:ea typeface="ヒラギノ角ゴ Pro W3" pitchFamily="96" charset="-128"/>
              </a:defRPr>
            </a:lvl9pPr>
          </a:lstStyle>
          <a:p>
            <a:r>
              <a:rPr lang="en-US" kern="0"/>
              <a:t>Metasurfaces Deployment in mmWave Communication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3FF2FC-5DC6-48AA-A96C-56245ED108E8}"/>
              </a:ext>
            </a:extLst>
          </p:cNvPr>
          <p:cNvGrpSpPr/>
          <p:nvPr/>
        </p:nvGrpSpPr>
        <p:grpSpPr>
          <a:xfrm>
            <a:off x="2071263" y="2030609"/>
            <a:ext cx="260821" cy="252981"/>
            <a:chOff x="2071263" y="2030609"/>
            <a:chExt cx="260821" cy="252981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B0B10CCF-96BA-4C17-9773-07D39714517F}"/>
                </a:ext>
              </a:extLst>
            </p:cNvPr>
            <p:cNvSpPr/>
            <p:nvPr/>
          </p:nvSpPr>
          <p:spPr bwMode="auto">
            <a:xfrm rot="5400000">
              <a:off x="2075183" y="2026689"/>
              <a:ext cx="252981" cy="260821"/>
            </a:xfrm>
            <a:prstGeom prst="parallelogram">
              <a:avLst>
                <a:gd name="adj" fmla="val 27510"/>
              </a:avLst>
            </a:prstGeom>
            <a:solidFill>
              <a:srgbClr val="66FF66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2CE438-ABC0-4C1B-9999-547143DAD123}"/>
                </a:ext>
              </a:extLst>
            </p:cNvPr>
            <p:cNvCxnSpPr>
              <a:cxnSpLocks/>
              <a:stCxn id="11" idx="2"/>
              <a:endCxn id="11" idx="5"/>
            </p:cNvCxnSpPr>
            <p:nvPr/>
          </p:nvCxnSpPr>
          <p:spPr bwMode="auto">
            <a:xfrm flipV="1">
              <a:off x="2201673" y="2065407"/>
              <a:ext cx="0" cy="18338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77EE457-DCC7-41B4-B708-DC43D2ACD3FA}"/>
                </a:ext>
              </a:extLst>
            </p:cNvPr>
            <p:cNvCxnSpPr>
              <a:cxnSpLocks/>
              <a:stCxn id="11" idx="3"/>
              <a:endCxn id="11" idx="1"/>
            </p:cNvCxnSpPr>
            <p:nvPr/>
          </p:nvCxnSpPr>
          <p:spPr bwMode="auto">
            <a:xfrm>
              <a:off x="2071263" y="2122302"/>
              <a:ext cx="260821" cy="6959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B7853D1-D854-4FC5-861C-5D75C68C1B58}"/>
              </a:ext>
            </a:extLst>
          </p:cNvPr>
          <p:cNvGrpSpPr/>
          <p:nvPr/>
        </p:nvGrpSpPr>
        <p:grpSpPr>
          <a:xfrm>
            <a:off x="3443461" y="2291927"/>
            <a:ext cx="260821" cy="252981"/>
            <a:chOff x="2071263" y="2030609"/>
            <a:chExt cx="260821" cy="252981"/>
          </a:xfrm>
        </p:grpSpPr>
        <p:sp>
          <p:nvSpPr>
            <p:cNvPr id="457" name="Parallelogram 456">
              <a:extLst>
                <a:ext uri="{FF2B5EF4-FFF2-40B4-BE49-F238E27FC236}">
                  <a16:creationId xmlns:a16="http://schemas.microsoft.com/office/drawing/2014/main" id="{DCBBB634-AC61-46DA-8354-7E888AE6A239}"/>
                </a:ext>
              </a:extLst>
            </p:cNvPr>
            <p:cNvSpPr/>
            <p:nvPr/>
          </p:nvSpPr>
          <p:spPr bwMode="auto">
            <a:xfrm rot="5400000">
              <a:off x="2075183" y="2026689"/>
              <a:ext cx="252981" cy="260821"/>
            </a:xfrm>
            <a:prstGeom prst="parallelogram">
              <a:avLst>
                <a:gd name="adj" fmla="val 27510"/>
              </a:avLst>
            </a:prstGeom>
            <a:solidFill>
              <a:srgbClr val="66FF66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67DA639F-EFA1-4D65-B82D-0A1AE43BCFA1}"/>
                </a:ext>
              </a:extLst>
            </p:cNvPr>
            <p:cNvCxnSpPr>
              <a:cxnSpLocks/>
              <a:stCxn id="457" idx="2"/>
              <a:endCxn id="457" idx="5"/>
            </p:cNvCxnSpPr>
            <p:nvPr/>
          </p:nvCxnSpPr>
          <p:spPr bwMode="auto">
            <a:xfrm flipV="1">
              <a:off x="2201673" y="2065407"/>
              <a:ext cx="0" cy="18338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73BBBF9F-6EDE-4CBE-B985-81CD5FCDDEAD}"/>
                </a:ext>
              </a:extLst>
            </p:cNvPr>
            <p:cNvCxnSpPr>
              <a:cxnSpLocks/>
              <a:stCxn id="457" idx="3"/>
              <a:endCxn id="457" idx="1"/>
            </p:cNvCxnSpPr>
            <p:nvPr/>
          </p:nvCxnSpPr>
          <p:spPr bwMode="auto">
            <a:xfrm>
              <a:off x="2071263" y="2122302"/>
              <a:ext cx="260821" cy="6959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F85DAAED-E036-4DFA-BFB1-4A332479152B}"/>
              </a:ext>
            </a:extLst>
          </p:cNvPr>
          <p:cNvGrpSpPr/>
          <p:nvPr/>
        </p:nvGrpSpPr>
        <p:grpSpPr>
          <a:xfrm>
            <a:off x="4026087" y="2412887"/>
            <a:ext cx="147715" cy="252981"/>
            <a:chOff x="2071263" y="2030609"/>
            <a:chExt cx="260821" cy="252981"/>
          </a:xfrm>
        </p:grpSpPr>
        <p:sp>
          <p:nvSpPr>
            <p:cNvPr id="465" name="Parallelogram 464">
              <a:extLst>
                <a:ext uri="{FF2B5EF4-FFF2-40B4-BE49-F238E27FC236}">
                  <a16:creationId xmlns:a16="http://schemas.microsoft.com/office/drawing/2014/main" id="{5C2FE2E6-1488-49F2-B4EF-45191B2DA7F7}"/>
                </a:ext>
              </a:extLst>
            </p:cNvPr>
            <p:cNvSpPr/>
            <p:nvPr/>
          </p:nvSpPr>
          <p:spPr bwMode="auto">
            <a:xfrm rot="5400000">
              <a:off x="2075183" y="2026689"/>
              <a:ext cx="252981" cy="260821"/>
            </a:xfrm>
            <a:prstGeom prst="parallelogram">
              <a:avLst>
                <a:gd name="adj" fmla="val 27510"/>
              </a:avLst>
            </a:prstGeom>
            <a:solidFill>
              <a:srgbClr val="66FF66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06E3BE62-675A-4A59-9855-BDE3B05B5EBD}"/>
                </a:ext>
              </a:extLst>
            </p:cNvPr>
            <p:cNvCxnSpPr>
              <a:cxnSpLocks/>
              <a:stCxn id="465" idx="2"/>
              <a:endCxn id="465" idx="5"/>
            </p:cNvCxnSpPr>
            <p:nvPr/>
          </p:nvCxnSpPr>
          <p:spPr bwMode="auto">
            <a:xfrm flipV="1">
              <a:off x="2201673" y="2050927"/>
              <a:ext cx="0" cy="21234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907094A6-78BF-4B66-B088-A9D559E9F64C}"/>
                </a:ext>
              </a:extLst>
            </p:cNvPr>
            <p:cNvCxnSpPr>
              <a:cxnSpLocks/>
              <a:stCxn id="465" idx="3"/>
              <a:endCxn id="465" idx="1"/>
            </p:cNvCxnSpPr>
            <p:nvPr/>
          </p:nvCxnSpPr>
          <p:spPr bwMode="auto">
            <a:xfrm>
              <a:off x="2071263" y="2136781"/>
              <a:ext cx="260821" cy="40637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C58D9CC-CF88-45AA-88CD-9C688DC2AC9E}"/>
              </a:ext>
            </a:extLst>
          </p:cNvPr>
          <p:cNvGrpSpPr/>
          <p:nvPr/>
        </p:nvGrpSpPr>
        <p:grpSpPr>
          <a:xfrm rot="11249037" flipH="1">
            <a:off x="3446910" y="2411482"/>
            <a:ext cx="377827" cy="403591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9592B5FF-395E-4DBF-8177-176D6E16A1CC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FC32A91C-3999-4C31-B7BC-DD53CF1EFD9F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FBEB74AE-3997-4DEE-AF8B-0CE7D81E4B6D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EEF58AC9-D81C-4069-87CE-E2FC81C6A995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DB5525F8-FFB3-4FA9-A5A7-3C0C23D740B3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0EE17546-1146-459E-9CDA-65A867E0DB90}"/>
              </a:ext>
            </a:extLst>
          </p:cNvPr>
          <p:cNvGrpSpPr/>
          <p:nvPr/>
        </p:nvGrpSpPr>
        <p:grpSpPr>
          <a:xfrm rot="15945482" flipH="1">
            <a:off x="3145814" y="2310603"/>
            <a:ext cx="377827" cy="403591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5B67EFC-3B1A-4A8B-826A-89F8CA8F7C0A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64A7EED3-BDDF-4366-9521-EA19FEC51204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B990FCCB-6A82-4AFB-B1F6-6653E62E5772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E7A5E7DE-1689-4DF1-951F-5189E7C16F06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A38AAFE7-CAFB-4E75-8A11-42E61658E4D6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50B51F7-0EB7-45D9-B318-B2FCFBBCEF93}"/>
              </a:ext>
            </a:extLst>
          </p:cNvPr>
          <p:cNvSpPr/>
          <p:nvPr/>
        </p:nvSpPr>
        <p:spPr bwMode="auto">
          <a:xfrm rot="15920912">
            <a:off x="4017658" y="2217408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71" name="Parallelogram 470">
            <a:extLst>
              <a:ext uri="{FF2B5EF4-FFF2-40B4-BE49-F238E27FC236}">
                <a16:creationId xmlns:a16="http://schemas.microsoft.com/office/drawing/2014/main" id="{FB82BFC0-F3A0-422E-8760-DCC1FDE472D3}"/>
              </a:ext>
            </a:extLst>
          </p:cNvPr>
          <p:cNvSpPr/>
          <p:nvPr/>
        </p:nvSpPr>
        <p:spPr bwMode="auto">
          <a:xfrm rot="15920912">
            <a:off x="3806808" y="2543137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72" name="Parallelogram 471">
            <a:extLst>
              <a:ext uri="{FF2B5EF4-FFF2-40B4-BE49-F238E27FC236}">
                <a16:creationId xmlns:a16="http://schemas.microsoft.com/office/drawing/2014/main" id="{C9C02372-0563-4ADC-AAB1-662FE1BEBA14}"/>
              </a:ext>
            </a:extLst>
          </p:cNvPr>
          <p:cNvSpPr/>
          <p:nvPr/>
        </p:nvSpPr>
        <p:spPr bwMode="auto">
          <a:xfrm rot="15920912">
            <a:off x="4005022" y="2848554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73" name="Parallelogram 472">
            <a:extLst>
              <a:ext uri="{FF2B5EF4-FFF2-40B4-BE49-F238E27FC236}">
                <a16:creationId xmlns:a16="http://schemas.microsoft.com/office/drawing/2014/main" id="{1A5DDC85-AAB6-4DE2-AC87-2477366188E5}"/>
              </a:ext>
            </a:extLst>
          </p:cNvPr>
          <p:cNvSpPr/>
          <p:nvPr/>
        </p:nvSpPr>
        <p:spPr bwMode="auto">
          <a:xfrm rot="15920912">
            <a:off x="2630765" y="1751237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74" name="Parallelogram 473">
            <a:extLst>
              <a:ext uri="{FF2B5EF4-FFF2-40B4-BE49-F238E27FC236}">
                <a16:creationId xmlns:a16="http://schemas.microsoft.com/office/drawing/2014/main" id="{3DDA0008-96F0-4B1F-A42F-157F3C39DE9C}"/>
              </a:ext>
            </a:extLst>
          </p:cNvPr>
          <p:cNvSpPr/>
          <p:nvPr/>
        </p:nvSpPr>
        <p:spPr bwMode="auto">
          <a:xfrm rot="15920912">
            <a:off x="2419915" y="2076966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D30B51-7248-48B6-A9AD-302B82F0BF67}"/>
              </a:ext>
            </a:extLst>
          </p:cNvPr>
          <p:cNvCxnSpPr>
            <a:cxnSpLocks/>
            <a:stCxn id="450" idx="1"/>
          </p:cNvCxnSpPr>
          <p:nvPr/>
        </p:nvCxnSpPr>
        <p:spPr bwMode="auto">
          <a:xfrm>
            <a:off x="1304669" y="2696017"/>
            <a:ext cx="1082797" cy="289700"/>
          </a:xfrm>
          <a:prstGeom prst="line">
            <a:avLst/>
          </a:prstGeom>
          <a:noFill/>
          <a:ln w="4127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Parallelogram 474">
            <a:extLst>
              <a:ext uri="{FF2B5EF4-FFF2-40B4-BE49-F238E27FC236}">
                <a16:creationId xmlns:a16="http://schemas.microsoft.com/office/drawing/2014/main" id="{6AE893D5-30E8-4D2D-9A33-E6616A36A56D}"/>
              </a:ext>
            </a:extLst>
          </p:cNvPr>
          <p:cNvSpPr/>
          <p:nvPr/>
        </p:nvSpPr>
        <p:spPr bwMode="auto">
          <a:xfrm rot="15920912">
            <a:off x="2618129" y="2382383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55" name="Freeform: Shape 454">
            <a:extLst>
              <a:ext uri="{FF2B5EF4-FFF2-40B4-BE49-F238E27FC236}">
                <a16:creationId xmlns:a16="http://schemas.microsoft.com/office/drawing/2014/main" id="{6A89EE39-DD35-41A7-ACC4-0B9E40EBB581}"/>
              </a:ext>
            </a:extLst>
          </p:cNvPr>
          <p:cNvSpPr/>
          <p:nvPr/>
        </p:nvSpPr>
        <p:spPr bwMode="auto">
          <a:xfrm>
            <a:off x="2387466" y="2756216"/>
            <a:ext cx="909638" cy="404812"/>
          </a:xfrm>
          <a:custGeom>
            <a:avLst/>
            <a:gdLst>
              <a:gd name="connsiteX0" fmla="*/ 376238 w 909638"/>
              <a:gd name="connsiteY0" fmla="*/ 0 h 404812"/>
              <a:gd name="connsiteX1" fmla="*/ 0 w 909638"/>
              <a:gd name="connsiteY1" fmla="*/ 261937 h 404812"/>
              <a:gd name="connsiteX2" fmla="*/ 581025 w 909638"/>
              <a:gd name="connsiteY2" fmla="*/ 404812 h 404812"/>
              <a:gd name="connsiteX3" fmla="*/ 909638 w 909638"/>
              <a:gd name="connsiteY3" fmla="*/ 114300 h 404812"/>
              <a:gd name="connsiteX4" fmla="*/ 376238 w 909638"/>
              <a:gd name="connsiteY4" fmla="*/ 0 h 404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638" h="404812">
                <a:moveTo>
                  <a:pt x="376238" y="0"/>
                </a:moveTo>
                <a:lnTo>
                  <a:pt x="0" y="261937"/>
                </a:lnTo>
                <a:lnTo>
                  <a:pt x="581025" y="404812"/>
                </a:lnTo>
                <a:lnTo>
                  <a:pt x="909638" y="114300"/>
                </a:lnTo>
                <a:lnTo>
                  <a:pt x="37623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45D58B-3E71-4572-B49C-12E36D7F3C8B}"/>
              </a:ext>
            </a:extLst>
          </p:cNvPr>
          <p:cNvCxnSpPr>
            <a:cxnSpLocks/>
          </p:cNvCxnSpPr>
          <p:nvPr/>
        </p:nvCxnSpPr>
        <p:spPr bwMode="auto">
          <a:xfrm>
            <a:off x="545132" y="5051968"/>
            <a:ext cx="3508899" cy="773176"/>
          </a:xfrm>
          <a:prstGeom prst="line">
            <a:avLst/>
          </a:prstGeom>
          <a:ln w="4127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ECAF8D04-A4F6-4153-B65B-249B087C11F8}"/>
              </a:ext>
            </a:extLst>
          </p:cNvPr>
          <p:cNvCxnSpPr>
            <a:cxnSpLocks/>
          </p:cNvCxnSpPr>
          <p:nvPr/>
        </p:nvCxnSpPr>
        <p:spPr bwMode="auto">
          <a:xfrm>
            <a:off x="3426489" y="3258109"/>
            <a:ext cx="1072051" cy="306687"/>
          </a:xfrm>
          <a:prstGeom prst="line">
            <a:avLst/>
          </a:prstGeom>
          <a:noFill/>
          <a:ln w="4127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C0BEDD6-598F-473B-A626-01D386641D77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flipH="1">
            <a:off x="1053940" y="4640017"/>
            <a:ext cx="385903" cy="771805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4743C449-B600-479F-8D8F-A4503A44D16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flipH="1">
            <a:off x="3577214" y="4290528"/>
            <a:ext cx="385903" cy="771805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8E3A842-A614-448B-B0BD-890EC049F4E3}"/>
              </a:ext>
            </a:extLst>
          </p:cNvPr>
          <p:cNvGrpSpPr/>
          <p:nvPr/>
        </p:nvGrpSpPr>
        <p:grpSpPr>
          <a:xfrm>
            <a:off x="7216097" y="3341956"/>
            <a:ext cx="1755927" cy="1681190"/>
            <a:chOff x="4045352" y="2574360"/>
            <a:chExt cx="1990845" cy="2055513"/>
          </a:xfrm>
        </p:grpSpPr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2BA43438-26A1-4297-8EE5-0A43ADF04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4563" t="9916" r="36468" b="14978"/>
            <a:stretch/>
          </p:blipFill>
          <p:spPr>
            <a:xfrm>
              <a:off x="4045352" y="2574360"/>
              <a:ext cx="1990845" cy="2055513"/>
            </a:xfrm>
            <a:prstGeom prst="rect">
              <a:avLst/>
            </a:prstGeom>
          </p:spPr>
        </p:pic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148AB54-10BC-4770-BFD8-7056C49B9F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26374" y="2574360"/>
              <a:ext cx="1909823" cy="36561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52754DE0-5035-48A3-8151-AD5DF271716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16607" y="2939971"/>
              <a:ext cx="0" cy="1689902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5619AF-C668-40D0-A9B7-2E7824DA53D3}"/>
              </a:ext>
            </a:extLst>
          </p:cNvPr>
          <p:cNvGrpSpPr/>
          <p:nvPr/>
        </p:nvGrpSpPr>
        <p:grpSpPr>
          <a:xfrm>
            <a:off x="3870229" y="1948101"/>
            <a:ext cx="150338" cy="252981"/>
            <a:chOff x="3870229" y="1948101"/>
            <a:chExt cx="150338" cy="252981"/>
          </a:xfrm>
        </p:grpSpPr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59DA0687-3A75-4E24-AB6A-2FEA84FAB31C}"/>
                </a:ext>
              </a:extLst>
            </p:cNvPr>
            <p:cNvGrpSpPr/>
            <p:nvPr/>
          </p:nvGrpSpPr>
          <p:grpSpPr>
            <a:xfrm>
              <a:off x="3872851" y="1948101"/>
              <a:ext cx="147716" cy="252981"/>
              <a:chOff x="2071261" y="2030609"/>
              <a:chExt cx="260823" cy="252981"/>
            </a:xfrm>
          </p:grpSpPr>
          <p:sp>
            <p:nvSpPr>
              <p:cNvPr id="461" name="Parallelogram 460">
                <a:extLst>
                  <a:ext uri="{FF2B5EF4-FFF2-40B4-BE49-F238E27FC236}">
                    <a16:creationId xmlns:a16="http://schemas.microsoft.com/office/drawing/2014/main" id="{3D1D274C-B7C2-4FD1-880D-2CCC67120E4C}"/>
                  </a:ext>
                </a:extLst>
              </p:cNvPr>
              <p:cNvSpPr/>
              <p:nvPr/>
            </p:nvSpPr>
            <p:spPr bwMode="auto">
              <a:xfrm rot="5400000">
                <a:off x="2075183" y="2026689"/>
                <a:ext cx="252981" cy="260821"/>
              </a:xfrm>
              <a:prstGeom prst="parallelogram">
                <a:avLst>
                  <a:gd name="adj" fmla="val 27510"/>
                </a:avLst>
              </a:prstGeom>
              <a:solidFill>
                <a:srgbClr val="66FF66"/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7846DC58-1D3B-4B17-B99A-FFB2D9A83C7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153213" y="2045749"/>
                <a:ext cx="0" cy="212345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B1583AC1-2796-4AF7-B8BB-591FA63BABD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071261" y="2161964"/>
                <a:ext cx="260821" cy="40637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9735318-D0AA-4E88-A712-577F4227639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72226" y="1979552"/>
              <a:ext cx="0" cy="21234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E474093-8F5C-4B6B-B097-19070935B4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70229" y="2008622"/>
              <a:ext cx="147715" cy="40637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AD860D1-05A7-4545-AFFA-C5F71D673CFE}"/>
              </a:ext>
            </a:extLst>
          </p:cNvPr>
          <p:cNvCxnSpPr>
            <a:cxnSpLocks/>
          </p:cNvCxnSpPr>
          <p:nvPr/>
        </p:nvCxnSpPr>
        <p:spPr bwMode="auto">
          <a:xfrm>
            <a:off x="7250277" y="4920011"/>
            <a:ext cx="1667188" cy="2387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F2396458-B440-4465-BC1D-CA866703CB1E}"/>
              </a:ext>
            </a:extLst>
          </p:cNvPr>
          <p:cNvCxnSpPr>
            <a:cxnSpLocks/>
          </p:cNvCxnSpPr>
          <p:nvPr/>
        </p:nvCxnSpPr>
        <p:spPr bwMode="auto">
          <a:xfrm>
            <a:off x="7125362" y="3391445"/>
            <a:ext cx="28970" cy="147297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A3CE3310-4249-4EA5-93A5-9B39B807675E}"/>
                  </a:ext>
                </a:extLst>
              </p:cNvPr>
              <p:cNvSpPr txBox="1"/>
              <p:nvPr/>
            </p:nvSpPr>
            <p:spPr>
              <a:xfrm>
                <a:off x="7758813" y="5054315"/>
                <a:ext cx="7401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A3CE3310-4249-4EA5-93A5-9B39B8076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813" y="5054315"/>
                <a:ext cx="740157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3485795-116B-4DB9-9A4E-CD555A2F9AD2}"/>
                  </a:ext>
                </a:extLst>
              </p:cNvPr>
              <p:cNvSpPr txBox="1"/>
              <p:nvPr/>
            </p:nvSpPr>
            <p:spPr>
              <a:xfrm>
                <a:off x="6647498" y="4046850"/>
                <a:ext cx="5798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3485795-116B-4DB9-9A4E-CD555A2F9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498" y="4046850"/>
                <a:ext cx="579849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601B036D-B401-4344-9658-C141C9B150D3}"/>
              </a:ext>
            </a:extLst>
          </p:cNvPr>
          <p:cNvSpPr txBox="1"/>
          <p:nvPr/>
        </p:nvSpPr>
        <p:spPr>
          <a:xfrm flipH="1">
            <a:off x="8991644" y="3546096"/>
            <a:ext cx="161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Array of passive  elements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C88167B5-E1E1-4AE3-B110-7FDD9E8CCF46}"/>
              </a:ext>
            </a:extLst>
          </p:cNvPr>
          <p:cNvCxnSpPr>
            <a:cxnSpLocks/>
          </p:cNvCxnSpPr>
          <p:nvPr/>
        </p:nvCxnSpPr>
        <p:spPr bwMode="auto">
          <a:xfrm flipV="1">
            <a:off x="8563732" y="3858568"/>
            <a:ext cx="782027" cy="27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3F8880E3-5419-4C61-AF32-0DE8EB119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26755"/>
              </p:ext>
            </p:extLst>
          </p:nvPr>
        </p:nvGraphicFramePr>
        <p:xfrm>
          <a:off x="4254085" y="5802982"/>
          <a:ext cx="779516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1736">
                  <a:extLst>
                    <a:ext uri="{9D8B030D-6E8A-4147-A177-3AD203B41FA5}">
                      <a16:colId xmlns:a16="http://schemas.microsoft.com/office/drawing/2014/main" val="1273381418"/>
                    </a:ext>
                  </a:extLst>
                </a:gridCol>
                <a:gridCol w="4143428">
                  <a:extLst>
                    <a:ext uri="{9D8B030D-6E8A-4147-A177-3AD203B41FA5}">
                      <a16:colId xmlns:a16="http://schemas.microsoft.com/office/drawing/2014/main" val="49369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Communication link </a:t>
                      </a:r>
                      <a:r>
                        <a:rPr lang="de-DE" sz="16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metasurfaces</a:t>
                      </a:r>
                      <a:endParaRPr 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679402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C41F0C6-3DF5-4D2A-889C-6D153C45C9AD}"/>
              </a:ext>
            </a:extLst>
          </p:cNvPr>
          <p:cNvSpPr txBox="1"/>
          <p:nvPr/>
        </p:nvSpPr>
        <p:spPr>
          <a:xfrm>
            <a:off x="7288493" y="4095310"/>
            <a:ext cx="1628972" cy="307777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rPr>
              <a:t>HELIOS reflectors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4" name="Table 52">
                <a:extLst>
                  <a:ext uri="{FF2B5EF4-FFF2-40B4-BE49-F238E27FC236}">
                    <a16:creationId xmlns:a16="http://schemas.microsoft.com/office/drawing/2014/main" id="{0D8D1716-3A54-4EEF-ABCC-70F915184F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23830"/>
                  </p:ext>
                </p:extLst>
              </p:nvPr>
            </p:nvGraphicFramePr>
            <p:xfrm>
              <a:off x="9898194" y="1416358"/>
              <a:ext cx="2206084" cy="640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3050">
                      <a:extLst>
                        <a:ext uri="{9D8B030D-6E8A-4147-A177-3AD203B41FA5}">
                          <a16:colId xmlns:a16="http://schemas.microsoft.com/office/drawing/2014/main" val="3174224240"/>
                        </a:ext>
                      </a:extLst>
                    </a:gridCol>
                    <a:gridCol w="1493034">
                      <a:extLst>
                        <a:ext uri="{9D8B030D-6E8A-4147-A177-3AD203B41FA5}">
                          <a16:colId xmlns:a16="http://schemas.microsoft.com/office/drawing/2014/main" val="1819668941"/>
                        </a:ext>
                      </a:extLst>
                    </a:gridCol>
                  </a:tblGrid>
                  <a:tr h="169735">
                    <a:tc>
                      <a:txBody>
                        <a:bodyPr/>
                        <a:lstStyle/>
                        <a:p>
                          <a:pPr marL="0" algn="ctr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sz="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n-US" sz="800" noProof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Element size</a:t>
                          </a:r>
                          <a:endParaRPr lang="en-US" sz="80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5380595"/>
                      </a:ext>
                    </a:extLst>
                  </a:tr>
                  <a:tr h="169735">
                    <a:tc>
                      <a:txBody>
                        <a:bodyPr/>
                        <a:lstStyle/>
                        <a:p>
                          <a:pPr marL="0" algn="ctr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800" dirty="0" smtClean="0">
                                    <a:solidFill>
                                      <a:schemeClr val="tx1"/>
                                    </a:solidFill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 sz="800" dirty="0" smtClean="0">
                                    <a:solidFill>
                                      <a:schemeClr val="tx1"/>
                                    </a:solidFill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sz="800" dirty="0" smtClean="0">
                                    <a:solidFill>
                                      <a:schemeClr val="tx1"/>
                                    </a:solidFill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en-US" sz="800" noProof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Array size</a:t>
                          </a:r>
                          <a:endParaRPr lang="en-US" sz="80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2225457"/>
                      </a:ext>
                    </a:extLst>
                  </a:tr>
                  <a:tr h="159962">
                    <a:tc>
                      <a:txBody>
                        <a:bodyPr/>
                        <a:lstStyle/>
                        <a:p>
                          <a:pPr marL="0" algn="ctr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sz="800" noProof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Beam orientation</a:t>
                          </a:r>
                          <a:endParaRPr lang="en-US" sz="80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5201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4" name="Table 52">
                <a:extLst>
                  <a:ext uri="{FF2B5EF4-FFF2-40B4-BE49-F238E27FC236}">
                    <a16:creationId xmlns:a16="http://schemas.microsoft.com/office/drawing/2014/main" id="{0D8D1716-3A54-4EEF-ABCC-70F915184F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23830"/>
                  </p:ext>
                </p:extLst>
              </p:nvPr>
            </p:nvGraphicFramePr>
            <p:xfrm>
              <a:off x="9898194" y="1416358"/>
              <a:ext cx="2206084" cy="640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3050">
                      <a:extLst>
                        <a:ext uri="{9D8B030D-6E8A-4147-A177-3AD203B41FA5}">
                          <a16:colId xmlns:a16="http://schemas.microsoft.com/office/drawing/2014/main" val="3174224240"/>
                        </a:ext>
                      </a:extLst>
                    </a:gridCol>
                    <a:gridCol w="1493034">
                      <a:extLst>
                        <a:ext uri="{9D8B030D-6E8A-4147-A177-3AD203B41FA5}">
                          <a16:colId xmlns:a16="http://schemas.microsoft.com/office/drawing/2014/main" val="1819668941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855" r="-211966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Element size</a:t>
                          </a:r>
                          <a:endParaRPr lang="en-US" sz="80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5380595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855" t="-97222" r="-211966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Array size</a:t>
                          </a:r>
                          <a:endParaRPr lang="en-US" sz="80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222545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855" t="-202857" r="-211966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Beam orientation</a:t>
                          </a:r>
                          <a:endParaRPr lang="en-US" sz="80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52010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2F83B88-4133-4E5D-91F7-185FAFE4EADF}"/>
              </a:ext>
            </a:extLst>
          </p:cNvPr>
          <p:cNvSpPr/>
          <p:nvPr/>
        </p:nvSpPr>
        <p:spPr bwMode="auto">
          <a:xfrm>
            <a:off x="9101018" y="5836998"/>
            <a:ext cx="1737028" cy="309998"/>
          </a:xfrm>
          <a:prstGeom prst="rect">
            <a:avLst/>
          </a:prstGeom>
          <a:solidFill>
            <a:srgbClr val="00B0F0">
              <a:alpha val="23000"/>
            </a:srgb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CDD-2A40-41E3-951E-8A95E1592A36}"/>
              </a:ext>
            </a:extLst>
          </p:cNvPr>
          <p:cNvSpPr txBox="1"/>
          <p:nvPr/>
        </p:nvSpPr>
        <p:spPr>
          <a:xfrm>
            <a:off x="9668583" y="6167014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tx1"/>
                </a:solidFill>
              </a:rPr>
              <a:t>Radar </a:t>
            </a:r>
            <a:r>
              <a:rPr lang="de-DE" err="1">
                <a:solidFill>
                  <a:schemeClr val="tx1"/>
                </a:solidFill>
              </a:rPr>
              <a:t>equation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B2B898-1ABF-428A-A968-CF7CE713392C}"/>
              </a:ext>
            </a:extLst>
          </p:cNvPr>
          <p:cNvCxnSpPr/>
          <p:nvPr/>
        </p:nvCxnSpPr>
        <p:spPr bwMode="auto">
          <a:xfrm>
            <a:off x="9357868" y="6173179"/>
            <a:ext cx="0" cy="14772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38AA06-C802-4164-A466-F5A3FD6933D0}"/>
              </a:ext>
            </a:extLst>
          </p:cNvPr>
          <p:cNvCxnSpPr>
            <a:endCxn id="4" idx="1"/>
          </p:cNvCxnSpPr>
          <p:nvPr/>
        </p:nvCxnSpPr>
        <p:spPr bwMode="auto">
          <a:xfrm>
            <a:off x="9357868" y="6320902"/>
            <a:ext cx="31071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CC08A9E-927D-4553-B781-68E10194D8D6}"/>
              </a:ext>
            </a:extLst>
          </p:cNvPr>
          <p:cNvGrpSpPr/>
          <p:nvPr/>
        </p:nvGrpSpPr>
        <p:grpSpPr>
          <a:xfrm>
            <a:off x="7088630" y="1327425"/>
            <a:ext cx="1780958" cy="1681190"/>
            <a:chOff x="8764303" y="1582768"/>
            <a:chExt cx="1385467" cy="1296788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E729245-2E91-4D8A-AD32-C63E47977047}"/>
                </a:ext>
              </a:extLst>
            </p:cNvPr>
            <p:cNvSpPr/>
            <p:nvPr/>
          </p:nvSpPr>
          <p:spPr bwMode="auto">
            <a:xfrm>
              <a:off x="8764303" y="1582768"/>
              <a:ext cx="991888" cy="860091"/>
            </a:xfrm>
            <a:prstGeom prst="rect">
              <a:avLst/>
            </a:prstGeom>
            <a:solidFill>
              <a:srgbClr val="66FF66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rPr>
                <a:t>Control board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8557987-7E17-4CC4-B1EE-F9059D909685}"/>
                </a:ext>
              </a:extLst>
            </p:cNvPr>
            <p:cNvSpPr/>
            <p:nvPr/>
          </p:nvSpPr>
          <p:spPr bwMode="auto">
            <a:xfrm>
              <a:off x="8900525" y="1822180"/>
              <a:ext cx="1067107" cy="860091"/>
            </a:xfrm>
            <a:prstGeom prst="rect">
              <a:avLst/>
            </a:prstGeom>
            <a:solidFill>
              <a:srgbClr val="DEE4CE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rPr>
                <a:t>Copper plate</a:t>
              </a: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F485C54B-A2FC-4629-9FCC-8AA500AEAA21}"/>
                </a:ext>
              </a:extLst>
            </p:cNvPr>
            <p:cNvSpPr/>
            <p:nvPr/>
          </p:nvSpPr>
          <p:spPr bwMode="auto">
            <a:xfrm>
              <a:off x="9061599" y="2057844"/>
              <a:ext cx="1088171" cy="82171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pic>
          <p:nvPicPr>
            <p:cNvPr id="215" name="Graphic 7">
              <a:extLst>
                <a:ext uri="{FF2B5EF4-FFF2-40B4-BE49-F238E27FC236}">
                  <a16:creationId xmlns:a16="http://schemas.microsoft.com/office/drawing/2014/main" id="{FD9FAA9D-4290-4BC7-B023-3E4B88095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125090" y="2128871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217" name="Graphic 7">
              <a:extLst>
                <a:ext uri="{FF2B5EF4-FFF2-40B4-BE49-F238E27FC236}">
                  <a16:creationId xmlns:a16="http://schemas.microsoft.com/office/drawing/2014/main" id="{E2303788-98B0-4972-AECF-785BF3033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463357" y="2132792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218" name="Graphic 7">
              <a:extLst>
                <a:ext uri="{FF2B5EF4-FFF2-40B4-BE49-F238E27FC236}">
                  <a16:creationId xmlns:a16="http://schemas.microsoft.com/office/drawing/2014/main" id="{E21EC2CC-9612-476B-8E97-BAF99E7A8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804362" y="2135241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219" name="Graphic 7">
              <a:extLst>
                <a:ext uri="{FF2B5EF4-FFF2-40B4-BE49-F238E27FC236}">
                  <a16:creationId xmlns:a16="http://schemas.microsoft.com/office/drawing/2014/main" id="{E12D41C3-CB2B-4027-9DE6-55C113C89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126897" y="2363330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220" name="Graphic 7">
              <a:extLst>
                <a:ext uri="{FF2B5EF4-FFF2-40B4-BE49-F238E27FC236}">
                  <a16:creationId xmlns:a16="http://schemas.microsoft.com/office/drawing/2014/main" id="{A28B9F80-AA30-4C1B-8FCA-E39A7ECF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467206" y="2370032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221" name="Graphic 7">
              <a:extLst>
                <a:ext uri="{FF2B5EF4-FFF2-40B4-BE49-F238E27FC236}">
                  <a16:creationId xmlns:a16="http://schemas.microsoft.com/office/drawing/2014/main" id="{66AC4E97-CEFA-4916-9FD6-9ACF839C9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804692" y="2361225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222" name="Graphic 7">
              <a:extLst>
                <a:ext uri="{FF2B5EF4-FFF2-40B4-BE49-F238E27FC236}">
                  <a16:creationId xmlns:a16="http://schemas.microsoft.com/office/drawing/2014/main" id="{66A31FCB-5DF5-4724-8F3C-5C22F7766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125090" y="2609821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223" name="Graphic 7">
              <a:extLst>
                <a:ext uri="{FF2B5EF4-FFF2-40B4-BE49-F238E27FC236}">
                  <a16:creationId xmlns:a16="http://schemas.microsoft.com/office/drawing/2014/main" id="{BBD767C7-4F37-462F-9E3E-36F8083FF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474208" y="2609821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226" name="Graphic 7">
              <a:extLst>
                <a:ext uri="{FF2B5EF4-FFF2-40B4-BE49-F238E27FC236}">
                  <a16:creationId xmlns:a16="http://schemas.microsoft.com/office/drawing/2014/main" id="{459DA79D-6CB1-40C1-8E2F-E928EAECD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804362" y="2607617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0886189-DC56-4DDD-8976-5DA60F7AAA2C}"/>
              </a:ext>
            </a:extLst>
          </p:cNvPr>
          <p:cNvSpPr txBox="1"/>
          <p:nvPr/>
        </p:nvSpPr>
        <p:spPr>
          <a:xfrm>
            <a:off x="5397082" y="1882997"/>
            <a:ext cx="109170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Active</a:t>
            </a:r>
          </a:p>
          <a:p>
            <a:pPr algn="ctr"/>
            <a:r>
              <a:rPr lang="en-US" err="1">
                <a:solidFill>
                  <a:schemeClr val="tx1"/>
                </a:solidFill>
              </a:rPr>
              <a:t>metasurface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4531DA-DE60-4AC3-9623-28D2E3CC9783}"/>
              </a:ext>
            </a:extLst>
          </p:cNvPr>
          <p:cNvSpPr txBox="1"/>
          <p:nvPr/>
        </p:nvSpPr>
        <p:spPr>
          <a:xfrm>
            <a:off x="5372626" y="3658953"/>
            <a:ext cx="109170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Passive</a:t>
            </a:r>
          </a:p>
          <a:p>
            <a:pPr algn="ctr"/>
            <a:r>
              <a:rPr lang="en-US" err="1">
                <a:solidFill>
                  <a:schemeClr val="tx1"/>
                </a:solidFill>
              </a:rPr>
              <a:t>metasurface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83D24C-AFDD-4739-9BCC-45E1F41E9BE6}"/>
              </a:ext>
            </a:extLst>
          </p:cNvPr>
          <p:cNvCxnSpPr>
            <a:cxnSpLocks/>
            <a:stCxn id="82" idx="2"/>
          </p:cNvCxnSpPr>
          <p:nvPr/>
        </p:nvCxnSpPr>
        <p:spPr bwMode="auto">
          <a:xfrm>
            <a:off x="5043506" y="1531207"/>
            <a:ext cx="0" cy="625892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9A6FD8-2A6D-4F68-9F9A-C8F0CF389D4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36563" y="2154336"/>
            <a:ext cx="350625" cy="48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D657E33-5DC1-40EF-94A1-983419E35D3E}"/>
              </a:ext>
            </a:extLst>
          </p:cNvPr>
          <p:cNvCxnSpPr>
            <a:cxnSpLocks/>
          </p:cNvCxnSpPr>
          <p:nvPr/>
        </p:nvCxnSpPr>
        <p:spPr bwMode="auto">
          <a:xfrm>
            <a:off x="5043506" y="2157881"/>
            <a:ext cx="0" cy="176415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3B73DF0F-D31F-4000-AA6D-BF83296CE412}"/>
              </a:ext>
            </a:extLst>
          </p:cNvPr>
          <p:cNvCxnSpPr/>
          <p:nvPr/>
        </p:nvCxnSpPr>
        <p:spPr bwMode="auto">
          <a:xfrm>
            <a:off x="5043506" y="3920533"/>
            <a:ext cx="316165" cy="109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B21E947B-72BC-4924-93D2-84A1ECA8FCF3}"/>
              </a:ext>
            </a:extLst>
          </p:cNvPr>
          <p:cNvSpPr txBox="1"/>
          <p:nvPr/>
        </p:nvSpPr>
        <p:spPr>
          <a:xfrm>
            <a:off x="7385291" y="2301643"/>
            <a:ext cx="1628972" cy="307777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rPr>
              <a:t>IRS reflectors</a:t>
            </a:r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8818CBE-6C56-4D47-BB8B-2BDC29C772F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038635" y="5261964"/>
            <a:ext cx="0" cy="207612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10464551-900D-448A-951D-B6B35155F983}"/>
              </a:ext>
            </a:extLst>
          </p:cNvPr>
          <p:cNvCxnSpPr/>
          <p:nvPr/>
        </p:nvCxnSpPr>
        <p:spPr bwMode="auto">
          <a:xfrm>
            <a:off x="10038635" y="5261964"/>
            <a:ext cx="31071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B163F-1488-459E-8DDB-0A2F26DFE629}"/>
              </a:ext>
            </a:extLst>
          </p:cNvPr>
          <p:cNvSpPr/>
          <p:nvPr/>
        </p:nvSpPr>
        <p:spPr bwMode="auto">
          <a:xfrm>
            <a:off x="9861549" y="5469632"/>
            <a:ext cx="359213" cy="269052"/>
          </a:xfrm>
          <a:prstGeom prst="rect">
            <a:avLst/>
          </a:prstGeom>
          <a:solidFill>
            <a:srgbClr val="C00000">
              <a:alpha val="50000"/>
            </a:srgb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9374E0-ED58-4BCE-A48B-BB6B283A687B}"/>
              </a:ext>
            </a:extLst>
          </p:cNvPr>
          <p:cNvSpPr txBox="1"/>
          <p:nvPr/>
        </p:nvSpPr>
        <p:spPr>
          <a:xfrm>
            <a:off x="10288566" y="4920011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LOS: FSPL, </a:t>
            </a:r>
            <a:r>
              <a:rPr lang="en-US" err="1">
                <a:solidFill>
                  <a:schemeClr val="tx1"/>
                </a:solidFill>
              </a:rPr>
              <a:t>UMi</a:t>
            </a:r>
            <a:r>
              <a:rPr lang="en-US">
                <a:solidFill>
                  <a:schemeClr val="tx1"/>
                </a:solidFill>
              </a:rPr>
              <a:t> </a:t>
            </a:r>
          </a:p>
          <a:p>
            <a:r>
              <a:rPr lang="en-US">
                <a:solidFill>
                  <a:schemeClr val="tx1"/>
                </a:solidFill>
              </a:rPr>
              <a:t>NLOS: </a:t>
            </a:r>
            <a:r>
              <a:rPr lang="en-US" err="1">
                <a:solidFill>
                  <a:schemeClr val="tx1"/>
                </a:solidFill>
              </a:rPr>
              <a:t>UMi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64B9852A-DA27-4E91-9B69-652445C76E4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038635" y="5095586"/>
            <a:ext cx="0" cy="169461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93F4A59-9839-4C1B-9602-A72F7CCF3E0C}"/>
              </a:ext>
            </a:extLst>
          </p:cNvPr>
          <p:cNvCxnSpPr/>
          <p:nvPr/>
        </p:nvCxnSpPr>
        <p:spPr bwMode="auto">
          <a:xfrm>
            <a:off x="10038635" y="5095529"/>
            <a:ext cx="31071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8A5ECC8D-1202-43A0-86F0-5B4E23BE8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900499"/>
              </p:ext>
            </p:extLst>
          </p:nvPr>
        </p:nvGraphicFramePr>
        <p:xfrm>
          <a:off x="4254085" y="5427803"/>
          <a:ext cx="779516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5315">
                  <a:extLst>
                    <a:ext uri="{9D8B030D-6E8A-4147-A177-3AD203B41FA5}">
                      <a16:colId xmlns:a16="http://schemas.microsoft.com/office/drawing/2014/main" val="233471877"/>
                    </a:ext>
                  </a:extLst>
                </a:gridCol>
                <a:gridCol w="4149849">
                  <a:extLst>
                    <a:ext uri="{9D8B030D-6E8A-4147-A177-3AD203B41FA5}">
                      <a16:colId xmlns:a16="http://schemas.microsoft.com/office/drawing/2014/main" val="2646767919"/>
                    </a:ext>
                  </a:extLst>
                </a:gridCol>
              </a:tblGrid>
              <a:tr h="3605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Typical</a:t>
                      </a:r>
                      <a:r>
                        <a:rPr lang="de-DE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communication link </a:t>
                      </a:r>
                      <a:endParaRPr 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791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4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3" grpId="0"/>
      <p:bldP spid="115" grpId="0"/>
      <p:bldP spid="118" grpId="0" animBg="1"/>
      <p:bldP spid="87" grpId="0" animBg="1"/>
      <p:bldP spid="134" grpId="0"/>
      <p:bldP spid="134" grpId="1"/>
      <p:bldP spid="206" grpId="0"/>
      <p:bldP spid="207" grpId="0"/>
      <p:bldP spid="212" grpId="0"/>
      <p:bldP spid="23" grpId="0" animBg="1"/>
      <p:bldP spid="2" grpId="0" animBg="1"/>
      <p:bldP spid="4" grpId="0"/>
      <p:bldP spid="24" grpId="0" animBg="1"/>
      <p:bldP spid="227" grpId="0" animBg="1"/>
      <p:bldP spid="208" grpId="0" animBg="1"/>
      <p:bldP spid="12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65E956E1-1807-4B06-9400-DD464FE8A0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4" t="3968" r="6332"/>
          <a:stretch/>
        </p:blipFill>
        <p:spPr>
          <a:xfrm>
            <a:off x="5905860" y="1984024"/>
            <a:ext cx="4831737" cy="3841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5D518-13F5-4DCF-9746-5B4A30A9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IRS Models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748B5F-2890-4901-B061-FB342B809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01025"/>
              </p:ext>
            </p:extLst>
          </p:nvPr>
        </p:nvGraphicFramePr>
        <p:xfrm>
          <a:off x="336945" y="1880682"/>
          <a:ext cx="5391227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878">
                  <a:extLst>
                    <a:ext uri="{9D8B030D-6E8A-4147-A177-3AD203B41FA5}">
                      <a16:colId xmlns:a16="http://schemas.microsoft.com/office/drawing/2014/main" val="3590579774"/>
                    </a:ext>
                  </a:extLst>
                </a:gridCol>
                <a:gridCol w="4492349">
                  <a:extLst>
                    <a:ext uri="{9D8B030D-6E8A-4147-A177-3AD203B41FA5}">
                      <a16:colId xmlns:a16="http://schemas.microsoft.com/office/drawing/2014/main" val="1062650967"/>
                    </a:ext>
                  </a:extLst>
                </a:gridCol>
              </a:tblGrid>
              <a:tr h="302106">
                <a:tc>
                  <a:txBody>
                    <a:bodyPr/>
                    <a:lstStyle/>
                    <a:p>
                      <a:pPr algn="ctr"/>
                      <a:r>
                        <a:rPr lang="en-US" sz="1600" i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Gain at the reflector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514101"/>
                  </a:ext>
                </a:extLst>
              </a:tr>
            </a:tbl>
          </a:graphicData>
        </a:graphic>
      </p:graphicFrame>
      <p:pic>
        <p:nvPicPr>
          <p:cNvPr id="236" name="Picture 235">
            <a:extLst>
              <a:ext uri="{FF2B5EF4-FFF2-40B4-BE49-F238E27FC236}">
                <a16:creationId xmlns:a16="http://schemas.microsoft.com/office/drawing/2014/main" id="{3626DB27-0A2E-4CEC-9BDB-9B2978621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78761">
            <a:off x="8074483" y="756984"/>
            <a:ext cx="204684" cy="374008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3EBE2C8C-4AC3-49F5-B2C9-2B402B027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12719">
            <a:off x="5299058" y="683263"/>
            <a:ext cx="280623" cy="467078"/>
          </a:xfrm>
          <a:prstGeom prst="rect">
            <a:avLst/>
          </a:prstGeom>
        </p:spPr>
      </p:pic>
      <p:sp>
        <p:nvSpPr>
          <p:cNvPr id="238" name="Isosceles Triangle 237">
            <a:extLst>
              <a:ext uri="{FF2B5EF4-FFF2-40B4-BE49-F238E27FC236}">
                <a16:creationId xmlns:a16="http://schemas.microsoft.com/office/drawing/2014/main" id="{CB607E24-2A85-404B-86FD-884C6279F622}"/>
              </a:ext>
            </a:extLst>
          </p:cNvPr>
          <p:cNvSpPr/>
          <p:nvPr/>
        </p:nvSpPr>
        <p:spPr bwMode="auto">
          <a:xfrm rot="10800000">
            <a:off x="5017173" y="974533"/>
            <a:ext cx="222546" cy="219420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417F2FB5-1216-4827-BE3D-6408D087ED67}"/>
              </a:ext>
            </a:extLst>
          </p:cNvPr>
          <p:cNvCxnSpPr>
            <a:cxnSpLocks/>
          </p:cNvCxnSpPr>
          <p:nvPr/>
        </p:nvCxnSpPr>
        <p:spPr bwMode="auto">
          <a:xfrm>
            <a:off x="5126552" y="1162971"/>
            <a:ext cx="1894" cy="15840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4FEB560-F56F-4545-BE6C-F5D8824132AB}"/>
              </a:ext>
            </a:extLst>
          </p:cNvPr>
          <p:cNvCxnSpPr>
            <a:cxnSpLocks/>
          </p:cNvCxnSpPr>
          <p:nvPr/>
        </p:nvCxnSpPr>
        <p:spPr bwMode="auto">
          <a:xfrm>
            <a:off x="4947378" y="1311590"/>
            <a:ext cx="3908494" cy="88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741524D6-076F-48CB-8EB0-D1F565244D55}"/>
              </a:ext>
            </a:extLst>
          </p:cNvPr>
          <p:cNvSpPr/>
          <p:nvPr/>
        </p:nvSpPr>
        <p:spPr bwMode="auto">
          <a:xfrm>
            <a:off x="6541794" y="638006"/>
            <a:ext cx="675267" cy="263736"/>
          </a:xfrm>
          <a:prstGeom prst="rect">
            <a:avLst/>
          </a:prstGeom>
          <a:solidFill>
            <a:srgbClr val="66FF66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87D9F33-C6B3-4836-9934-002ED28A4DA6}"/>
                  </a:ext>
                </a:extLst>
              </p:cNvPr>
              <p:cNvSpPr txBox="1"/>
              <p:nvPr/>
            </p:nvSpPr>
            <p:spPr>
              <a:xfrm>
                <a:off x="5637930" y="471270"/>
                <a:ext cx="536916" cy="30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𝑅𝑒𝑓𝑙𝑒𝑐𝑡𝑜𝑟</m:t>
                      </m:r>
                    </m:oMath>
                  </m:oMathPara>
                </a14:m>
                <a:endParaRPr lang="en-US">
                  <a:ln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287D9F33-C6B3-4836-9934-002ED28A4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930" y="471270"/>
                <a:ext cx="536916" cy="307779"/>
              </a:xfrm>
              <a:prstGeom prst="rect">
                <a:avLst/>
              </a:prstGeom>
              <a:blipFill>
                <a:blip r:embed="rId6"/>
                <a:stretch>
                  <a:fillRect r="-7613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F18AA5F-4C7E-4BD7-BD95-AD499BB704EC}"/>
                  </a:ext>
                </a:extLst>
              </p:cNvPr>
              <p:cNvSpPr txBox="1"/>
              <p:nvPr/>
            </p:nvSpPr>
            <p:spPr>
              <a:xfrm rot="20816956" flipH="1">
                <a:off x="5747122" y="815111"/>
                <a:ext cx="625956" cy="28936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𝐼𝑅𝑆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CF18AA5F-4C7E-4BD7-BD95-AD499BB7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16956" flipH="1">
                <a:off x="5747122" y="815111"/>
                <a:ext cx="625956" cy="2893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B3471488-A0B2-48B2-A43C-3F1435EB0301}"/>
                  </a:ext>
                </a:extLst>
              </p:cNvPr>
              <p:cNvSpPr txBox="1"/>
              <p:nvPr/>
            </p:nvSpPr>
            <p:spPr>
              <a:xfrm rot="638976">
                <a:off x="7346558" y="844349"/>
                <a:ext cx="707014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𝐼𝑅𝑆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B3471488-A0B2-48B2-A43C-3F1435EB0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38976">
                <a:off x="7346558" y="844349"/>
                <a:ext cx="707014" cy="317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6AF632C-790C-4134-A18B-50B8EAA09D8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24376" y="715901"/>
            <a:ext cx="1424014" cy="263736"/>
          </a:xfrm>
          <a:prstGeom prst="straightConnector1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67" name="Picture 266">
            <a:extLst>
              <a:ext uri="{FF2B5EF4-FFF2-40B4-BE49-F238E27FC236}">
                <a16:creationId xmlns:a16="http://schemas.microsoft.com/office/drawing/2014/main" id="{F5A14FF5-B7CD-4BD0-BF91-50F905FE2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118346">
            <a:off x="7352952" y="554964"/>
            <a:ext cx="245447" cy="448493"/>
          </a:xfrm>
          <a:prstGeom prst="rect">
            <a:avLst/>
          </a:prstGeom>
        </p:spPr>
      </p:pic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A253D5E-354B-4788-9BCC-BD2BCBC2DED7}"/>
              </a:ext>
            </a:extLst>
          </p:cNvPr>
          <p:cNvCxnSpPr>
            <a:cxnSpLocks/>
          </p:cNvCxnSpPr>
          <p:nvPr/>
        </p:nvCxnSpPr>
        <p:spPr bwMode="auto">
          <a:xfrm>
            <a:off x="7341365" y="763324"/>
            <a:ext cx="1180320" cy="231820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9" name="Isosceles Triangle 268">
            <a:extLst>
              <a:ext uri="{FF2B5EF4-FFF2-40B4-BE49-F238E27FC236}">
                <a16:creationId xmlns:a16="http://schemas.microsoft.com/office/drawing/2014/main" id="{9A1D5303-4996-4495-9C5B-2C15CE2FAA6B}"/>
              </a:ext>
            </a:extLst>
          </p:cNvPr>
          <p:cNvSpPr/>
          <p:nvPr/>
        </p:nvSpPr>
        <p:spPr bwMode="auto">
          <a:xfrm rot="10800000">
            <a:off x="8324531" y="946685"/>
            <a:ext cx="222546" cy="219420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84B8BE0-0301-4F58-9A56-042E73FB1230}"/>
              </a:ext>
            </a:extLst>
          </p:cNvPr>
          <p:cNvCxnSpPr>
            <a:cxnSpLocks/>
          </p:cNvCxnSpPr>
          <p:nvPr/>
        </p:nvCxnSpPr>
        <p:spPr bwMode="auto">
          <a:xfrm>
            <a:off x="8435804" y="1142850"/>
            <a:ext cx="0" cy="135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681F3507-88C5-4910-84F7-5BC378290A79}"/>
              </a:ext>
            </a:extLst>
          </p:cNvPr>
          <p:cNvSpPr txBox="1"/>
          <p:nvPr/>
        </p:nvSpPr>
        <p:spPr>
          <a:xfrm>
            <a:off x="8537238" y="678623"/>
            <a:ext cx="428321" cy="252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err="1">
                <a:solidFill>
                  <a:schemeClr val="tx1"/>
                </a:solidFill>
              </a:rPr>
              <a:t>Rx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33799C3-CFED-4D83-98FF-5DD95AFD730F}"/>
              </a:ext>
            </a:extLst>
          </p:cNvPr>
          <p:cNvSpPr txBox="1"/>
          <p:nvPr/>
        </p:nvSpPr>
        <p:spPr>
          <a:xfrm>
            <a:off x="4827588" y="684669"/>
            <a:ext cx="428321" cy="252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err="1">
                <a:solidFill>
                  <a:schemeClr val="tx1"/>
                </a:solidFill>
              </a:rPr>
              <a:t>Tx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41" name="Straight Arrow Connector 88">
            <a:extLst>
              <a:ext uri="{FF2B5EF4-FFF2-40B4-BE49-F238E27FC236}">
                <a16:creationId xmlns:a16="http://schemas.microsoft.com/office/drawing/2014/main" id="{5CFC6972-2D8D-4FE6-BBD9-ABE9EEA631B9}"/>
              </a:ext>
            </a:extLst>
          </p:cNvPr>
          <p:cNvCxnSpPr>
            <a:cxnSpLocks/>
          </p:cNvCxnSpPr>
          <p:nvPr/>
        </p:nvCxnSpPr>
        <p:spPr bwMode="auto">
          <a:xfrm>
            <a:off x="5314911" y="1113056"/>
            <a:ext cx="3001620" cy="3205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2" name="Grafik 69" descr="Schließen">
            <a:extLst>
              <a:ext uri="{FF2B5EF4-FFF2-40B4-BE49-F238E27FC236}">
                <a16:creationId xmlns:a16="http://schemas.microsoft.com/office/drawing/2014/main" id="{404657C9-18BF-4AC1-AD19-B87938EE83D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6624" y="978810"/>
            <a:ext cx="301965" cy="30380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35C355-EC96-4FDD-A3F2-8CC163270254}"/>
              </a:ext>
            </a:extLst>
          </p:cNvPr>
          <p:cNvCxnSpPr>
            <a:cxnSpLocks/>
          </p:cNvCxnSpPr>
          <p:nvPr/>
        </p:nvCxnSpPr>
        <p:spPr bwMode="auto">
          <a:xfrm>
            <a:off x="6767049" y="652325"/>
            <a:ext cx="0" cy="24941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5C0B7F4-9C9A-4705-8384-356C8C6D6DE2}"/>
              </a:ext>
            </a:extLst>
          </p:cNvPr>
          <p:cNvCxnSpPr>
            <a:cxnSpLocks/>
          </p:cNvCxnSpPr>
          <p:nvPr/>
        </p:nvCxnSpPr>
        <p:spPr bwMode="auto">
          <a:xfrm>
            <a:off x="7007400" y="652325"/>
            <a:ext cx="0" cy="2535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47BA5F-3970-4D8B-8432-AFEE34C9DBEC}"/>
              </a:ext>
            </a:extLst>
          </p:cNvPr>
          <p:cNvCxnSpPr>
            <a:cxnSpLocks/>
            <a:stCxn id="262" idx="1"/>
          </p:cNvCxnSpPr>
          <p:nvPr/>
        </p:nvCxnSpPr>
        <p:spPr bwMode="auto">
          <a:xfrm>
            <a:off x="6541794" y="769874"/>
            <a:ext cx="685210" cy="1350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F1A045-5098-4A6D-8B4F-1753F28F1358}"/>
                  </a:ext>
                </a:extLst>
              </p:cNvPr>
              <p:cNvSpPr txBox="1"/>
              <p:nvPr/>
            </p:nvSpPr>
            <p:spPr>
              <a:xfrm>
                <a:off x="10129849" y="543533"/>
                <a:ext cx="1918996" cy="3532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F1A045-5098-4A6D-8B4F-1753F28F1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849" y="543533"/>
                <a:ext cx="1918996" cy="353238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2C01B4A2-E6AE-42BF-B85C-2ABEFFCD9679}"/>
              </a:ext>
            </a:extLst>
          </p:cNvPr>
          <p:cNvSpPr txBox="1"/>
          <p:nvPr/>
        </p:nvSpPr>
        <p:spPr>
          <a:xfrm>
            <a:off x="273832" y="5913693"/>
            <a:ext cx="118531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/>
                </a:solidFill>
              </a:rPr>
              <a:t>[1] Ö. </a:t>
            </a:r>
            <a:r>
              <a:rPr lang="en-US" sz="1000" err="1">
                <a:solidFill>
                  <a:schemeClr val="tx1"/>
                </a:solidFill>
              </a:rPr>
              <a:t>Özdogan</a:t>
            </a:r>
            <a:r>
              <a:rPr lang="en-US" sz="1000">
                <a:solidFill>
                  <a:schemeClr val="tx1"/>
                </a:solidFill>
              </a:rPr>
              <a:t>, E. </a:t>
            </a:r>
            <a:r>
              <a:rPr lang="en-US" sz="1000" err="1">
                <a:solidFill>
                  <a:schemeClr val="tx1"/>
                </a:solidFill>
              </a:rPr>
              <a:t>Björnson</a:t>
            </a:r>
            <a:r>
              <a:rPr lang="en-US" sz="1000">
                <a:solidFill>
                  <a:schemeClr val="tx1"/>
                </a:solidFill>
              </a:rPr>
              <a:t> and E. G. Larsson, "Intelligent Reflecting Surfaces: Physics, Propagation, and Pathloss Modeling," in </a:t>
            </a:r>
            <a:r>
              <a:rPr lang="en-US" sz="1000" i="1">
                <a:solidFill>
                  <a:schemeClr val="tx1"/>
                </a:solidFill>
              </a:rPr>
              <a:t>IEEE Wireless Communications </a:t>
            </a:r>
            <a:r>
              <a:rPr lang="en-US" sz="1000">
                <a:solidFill>
                  <a:schemeClr val="tx1"/>
                </a:solidFill>
              </a:rPr>
              <a:t>Letters, vol. 9, no. 5, May 2020.</a:t>
            </a:r>
          </a:p>
          <a:p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[2] K.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Ntontin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 </a:t>
            </a:r>
            <a:r>
              <a:rPr lang="en-US" sz="1000" b="0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et al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., "Optimal Reconfigurable Intelligent Surface Placement in Millimeter-Wave Communications,"</a:t>
            </a:r>
            <a:r>
              <a:rPr lang="en-US" sz="1000" b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  European Conference on Antennas and Propagation </a:t>
            </a:r>
            <a:r>
              <a:rPr lang="en-US" sz="1000" b="0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(</a:t>
            </a:r>
            <a:r>
              <a:rPr lang="en-US" sz="1000" b="0" i="1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EuCAP</a:t>
            </a:r>
            <a:r>
              <a:rPr lang="en-US" sz="1000" b="0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)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March 2021</a:t>
            </a:r>
            <a:r>
              <a:rPr lang="en-US" sz="100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[3] W. Tang </a:t>
            </a:r>
            <a:r>
              <a:rPr lang="en-US" sz="1000" b="0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et al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., "Wireless Communications With RIS: Path Loss Modeling and Experimental Measurement," in </a:t>
            </a:r>
            <a:r>
              <a:rPr lang="en-US" sz="1000" b="0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IEEE Transactions on Wireless Communications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vol. 20, no. 1, Jan. 2021</a:t>
            </a:r>
            <a:endParaRPr lang="en-US" sz="10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1E01740-7DC3-4AB4-85BF-84B94C3F7B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1346971"/>
                  </p:ext>
                </p:extLst>
              </p:nvPr>
            </p:nvGraphicFramePr>
            <p:xfrm>
              <a:off x="333319" y="2201268"/>
              <a:ext cx="5393123" cy="13658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9278">
                      <a:extLst>
                        <a:ext uri="{9D8B030D-6E8A-4147-A177-3AD203B41FA5}">
                          <a16:colId xmlns:a16="http://schemas.microsoft.com/office/drawing/2014/main" val="1663093628"/>
                        </a:ext>
                      </a:extLst>
                    </a:gridCol>
                    <a:gridCol w="4493845">
                      <a:extLst>
                        <a:ext uri="{9D8B030D-6E8A-4147-A177-3AD203B41FA5}">
                          <a16:colId xmlns:a16="http://schemas.microsoft.com/office/drawing/2014/main" val="865154910"/>
                        </a:ext>
                      </a:extLst>
                    </a:gridCol>
                  </a:tblGrid>
                  <a:tr h="135112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>
                              <a:solidFill>
                                <a:schemeClr val="accent4"/>
                              </a:solidFill>
                            </a:rPr>
                            <a:t> [1]</a:t>
                          </a: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469B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IRSgain</m:t>
                                    </m:r>
                                  </m:e>
                                  <m:sub>
                                    <m: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[ö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zd</m:t>
                                    </m:r>
                                    <m: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20]</m:t>
                                    </m:r>
                                  </m:sub>
                                </m:sSub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6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M</m:t>
                                            </m:r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sz="16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sz="16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Γ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sz="160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US" sz="1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6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6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sinc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US" sz="16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6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60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6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600" b="0" i="1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𝛾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600" b="0" i="0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R</m:t>
                                                            </m:r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600" i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x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ad>
                                                          <m:radPr>
                                                            <m:degHide m:val="on"/>
                                                            <m:ctrlPr>
                                                              <a:rPr lang="en-US" sz="16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radPr>
                                                          <m:deg/>
                                                          <m:e>
                                                            <m:r>
                                                              <a:rPr lang="en-US" sz="1600" i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e>
                                                        </m:rad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16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6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6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60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6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600" b="0" i="1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𝛾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600" b="0" i="0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dev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ad>
                                                          <m:radPr>
                                                            <m:degHide m:val="on"/>
                                                            <m:ctrlPr>
                                                              <a:rPr lang="en-US" sz="16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radPr>
                                                          <m:deg/>
                                                          <m:e>
                                                            <m:r>
                                                              <a:rPr lang="en-US" sz="1600" i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e>
                                                        </m:rad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i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469B4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25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1E01740-7DC3-4AB4-85BF-84B94C3F7B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1346971"/>
                  </p:ext>
                </p:extLst>
              </p:nvPr>
            </p:nvGraphicFramePr>
            <p:xfrm>
              <a:off x="333319" y="2201268"/>
              <a:ext cx="5393123" cy="13658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9278">
                      <a:extLst>
                        <a:ext uri="{9D8B030D-6E8A-4147-A177-3AD203B41FA5}">
                          <a16:colId xmlns:a16="http://schemas.microsoft.com/office/drawing/2014/main" val="1663093628"/>
                        </a:ext>
                      </a:extLst>
                    </a:gridCol>
                    <a:gridCol w="4493845">
                      <a:extLst>
                        <a:ext uri="{9D8B030D-6E8A-4147-A177-3AD203B41FA5}">
                          <a16:colId xmlns:a16="http://schemas.microsoft.com/office/drawing/2014/main" val="865154910"/>
                        </a:ext>
                      </a:extLst>
                    </a:gridCol>
                  </a:tblGrid>
                  <a:tr h="136582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>
                              <a:solidFill>
                                <a:schemeClr val="accent4"/>
                              </a:solidFill>
                            </a:rPr>
                            <a:t> [1]</a:t>
                          </a: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469B4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2"/>
                          <a:stretch>
                            <a:fillRect l="-20054" r="-136" b="-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2565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8B71E71-186F-4A60-9673-B398F625AF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1829550"/>
                  </p:ext>
                </p:extLst>
              </p:nvPr>
            </p:nvGraphicFramePr>
            <p:xfrm>
              <a:off x="333319" y="3567091"/>
              <a:ext cx="5393123" cy="8658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9278">
                      <a:extLst>
                        <a:ext uri="{9D8B030D-6E8A-4147-A177-3AD203B41FA5}">
                          <a16:colId xmlns:a16="http://schemas.microsoft.com/office/drawing/2014/main" val="2883386439"/>
                        </a:ext>
                      </a:extLst>
                    </a:gridCol>
                    <a:gridCol w="4493845">
                      <a:extLst>
                        <a:ext uri="{9D8B030D-6E8A-4147-A177-3AD203B41FA5}">
                          <a16:colId xmlns:a16="http://schemas.microsoft.com/office/drawing/2014/main" val="2095143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>
                              <a:solidFill>
                                <a:schemeClr val="accent4"/>
                              </a:solidFill>
                            </a:rPr>
                            <a:t> </a:t>
                          </a:r>
                          <a:r>
                            <a:rPr lang="de-DE" sz="1800" b="0" i="0">
                              <a:solidFill>
                                <a:schemeClr val="accent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[2]</a:t>
                          </a: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00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IRSgain</m:t>
                                  </m:r>
                                </m:e>
                                <m:sub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Nton</m:t>
                                  </m:r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21]</m:t>
                                  </m:r>
                                </m:sub>
                              </m:sSub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000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441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8B71E71-186F-4A60-9673-B398F625AF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1829550"/>
                  </p:ext>
                </p:extLst>
              </p:nvPr>
            </p:nvGraphicFramePr>
            <p:xfrm>
              <a:off x="333319" y="3567091"/>
              <a:ext cx="5393123" cy="8658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9278">
                      <a:extLst>
                        <a:ext uri="{9D8B030D-6E8A-4147-A177-3AD203B41FA5}">
                          <a16:colId xmlns:a16="http://schemas.microsoft.com/office/drawing/2014/main" val="2883386439"/>
                        </a:ext>
                      </a:extLst>
                    </a:gridCol>
                    <a:gridCol w="4493845">
                      <a:extLst>
                        <a:ext uri="{9D8B030D-6E8A-4147-A177-3AD203B41FA5}">
                          <a16:colId xmlns:a16="http://schemas.microsoft.com/office/drawing/2014/main" val="209514372"/>
                        </a:ext>
                      </a:extLst>
                    </a:gridCol>
                  </a:tblGrid>
                  <a:tr h="865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>
                              <a:solidFill>
                                <a:schemeClr val="accent4"/>
                              </a:solidFill>
                            </a:rPr>
                            <a:t> </a:t>
                          </a:r>
                          <a:r>
                            <a:rPr lang="de-DE" sz="1800" b="0" i="0">
                              <a:solidFill>
                                <a:schemeClr val="accent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[2]</a:t>
                          </a: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00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3"/>
                          <a:stretch>
                            <a:fillRect l="-20054" r="-136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441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2" name="Rectangle 91">
            <a:extLst>
              <a:ext uri="{FF2B5EF4-FFF2-40B4-BE49-F238E27FC236}">
                <a16:creationId xmlns:a16="http://schemas.microsoft.com/office/drawing/2014/main" id="{7C857441-45A8-4496-B1F6-7603CED101D1}"/>
              </a:ext>
            </a:extLst>
          </p:cNvPr>
          <p:cNvSpPr/>
          <p:nvPr/>
        </p:nvSpPr>
        <p:spPr bwMode="auto">
          <a:xfrm>
            <a:off x="6579550" y="2475860"/>
            <a:ext cx="3799627" cy="20668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7CB364B-518C-48C2-91EA-D18958735F94}"/>
                  </a:ext>
                </a:extLst>
              </p:cNvPr>
              <p:cNvSpPr txBox="1"/>
              <p:nvPr/>
            </p:nvSpPr>
            <p:spPr>
              <a:xfrm>
                <a:off x="8751398" y="1449453"/>
                <a:ext cx="2473712" cy="461665"/>
              </a:xfrm>
              <a:prstGeom prst="rect">
                <a:avLst/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User is at angle where reflector is pointing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sz="1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dev</m:t>
                        </m:r>
                      </m:sub>
                    </m:sSub>
                  </m:oMath>
                </a14:m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7CB364B-518C-48C2-91EA-D18958735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398" y="1449453"/>
                <a:ext cx="2473712" cy="461665"/>
              </a:xfrm>
              <a:prstGeom prst="rect">
                <a:avLst/>
              </a:prstGeom>
              <a:blipFill>
                <a:blip r:embed="rId14"/>
                <a:stretch>
                  <a:fillRect t="-2632" r="-988" b="-7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C7B9E9-C051-4D86-B13B-56C7A23DBDE0}"/>
              </a:ext>
            </a:extLst>
          </p:cNvPr>
          <p:cNvCxnSpPr>
            <a:cxnSpLocks/>
          </p:cNvCxnSpPr>
          <p:nvPr/>
        </p:nvCxnSpPr>
        <p:spPr bwMode="auto">
          <a:xfrm flipV="1">
            <a:off x="9963265" y="1880286"/>
            <a:ext cx="0" cy="60232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0C0AB93D-2AB1-4A55-91F3-6E89EDF5AC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8882556"/>
                  </p:ext>
                </p:extLst>
              </p:nvPr>
            </p:nvGraphicFramePr>
            <p:xfrm>
              <a:off x="333318" y="4419851"/>
              <a:ext cx="5393123" cy="8658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9278">
                      <a:extLst>
                        <a:ext uri="{9D8B030D-6E8A-4147-A177-3AD203B41FA5}">
                          <a16:colId xmlns:a16="http://schemas.microsoft.com/office/drawing/2014/main" val="2883386439"/>
                        </a:ext>
                      </a:extLst>
                    </a:gridCol>
                    <a:gridCol w="4493845">
                      <a:extLst>
                        <a:ext uri="{9D8B030D-6E8A-4147-A177-3AD203B41FA5}">
                          <a16:colId xmlns:a16="http://schemas.microsoft.com/office/drawing/2014/main" val="2095143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>
                              <a:solidFill>
                                <a:schemeClr val="accent4"/>
                              </a:solidFill>
                            </a:rPr>
                            <a:t> </a:t>
                          </a:r>
                          <a:r>
                            <a:rPr lang="de-DE" sz="1800" b="0" i="0">
                              <a:solidFill>
                                <a:schemeClr val="accent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[3]</a:t>
                          </a: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IRSgain</m:t>
                                  </m:r>
                                </m:e>
                                <m:sub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Tang</m:t>
                                  </m:r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21]</m:t>
                                  </m:r>
                                </m:sub>
                              </m:sSub>
                              <m:r>
                                <a:rPr lang="en-US" sz="1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≅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8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8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1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US" sz="1400" b="0" i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>
                            <a:alpha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441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0C0AB93D-2AB1-4A55-91F3-6E89EDF5AC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8882556"/>
                  </p:ext>
                </p:extLst>
              </p:nvPr>
            </p:nvGraphicFramePr>
            <p:xfrm>
              <a:off x="333318" y="4419851"/>
              <a:ext cx="5393123" cy="8658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9278">
                      <a:extLst>
                        <a:ext uri="{9D8B030D-6E8A-4147-A177-3AD203B41FA5}">
                          <a16:colId xmlns:a16="http://schemas.microsoft.com/office/drawing/2014/main" val="2883386439"/>
                        </a:ext>
                      </a:extLst>
                    </a:gridCol>
                    <a:gridCol w="4493845">
                      <a:extLst>
                        <a:ext uri="{9D8B030D-6E8A-4147-A177-3AD203B41FA5}">
                          <a16:colId xmlns:a16="http://schemas.microsoft.com/office/drawing/2014/main" val="209514372"/>
                        </a:ext>
                      </a:extLst>
                    </a:gridCol>
                  </a:tblGrid>
                  <a:tr h="8658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>
                              <a:solidFill>
                                <a:schemeClr val="accent4"/>
                              </a:solidFill>
                            </a:rPr>
                            <a:t> </a:t>
                          </a:r>
                          <a:r>
                            <a:rPr lang="de-DE" sz="1800" b="0" i="0">
                              <a:solidFill>
                                <a:schemeClr val="accent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[3]</a:t>
                          </a: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20054" b="-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441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10EB61ED-01C1-4C88-8AE5-B0ADC1292F73}"/>
              </a:ext>
            </a:extLst>
          </p:cNvPr>
          <p:cNvSpPr/>
          <p:nvPr/>
        </p:nvSpPr>
        <p:spPr bwMode="auto">
          <a:xfrm>
            <a:off x="1288040" y="2843918"/>
            <a:ext cx="4393085" cy="71659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DF9B877-3F6B-41FE-AC9E-CFBA81D91596}"/>
              </a:ext>
            </a:extLst>
          </p:cNvPr>
          <p:cNvSpPr/>
          <p:nvPr/>
        </p:nvSpPr>
        <p:spPr bwMode="auto">
          <a:xfrm>
            <a:off x="3145004" y="3887674"/>
            <a:ext cx="1857804" cy="5321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FEE6B32-9146-44AC-BB9B-3F6DC626115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4420" t="4978" r="6088"/>
          <a:stretch/>
        </p:blipFill>
        <p:spPr>
          <a:xfrm>
            <a:off x="5843046" y="1999697"/>
            <a:ext cx="4900199" cy="3882593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298D63-7AD8-4771-9C3E-6573951D2467}"/>
              </a:ext>
            </a:extLst>
          </p:cNvPr>
          <p:cNvCxnSpPr>
            <a:cxnSpLocks/>
          </p:cNvCxnSpPr>
          <p:nvPr/>
        </p:nvCxnSpPr>
        <p:spPr bwMode="auto">
          <a:xfrm>
            <a:off x="8829808" y="3183933"/>
            <a:ext cx="1743497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01BAA18-290D-4A6C-9939-5EE05ABF13C5}"/>
                  </a:ext>
                </a:extLst>
              </p:cNvPr>
              <p:cNvSpPr txBox="1"/>
              <p:nvPr/>
            </p:nvSpPr>
            <p:spPr>
              <a:xfrm>
                <a:off x="10577588" y="2860767"/>
                <a:ext cx="1475540" cy="646331"/>
              </a:xfrm>
              <a:prstGeom prst="rect">
                <a:avLst/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cs typeface="Arial" panose="020B0604020202020204" pitchFamily="34" charset="0"/>
                  </a:rPr>
                  <a:t>Supports radiation patterns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dev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01BAA18-290D-4A6C-9939-5EE05ABF1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588" y="2860767"/>
                <a:ext cx="1475540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851F96-E76C-4C68-AF1E-D87DA95A2F70}"/>
                  </a:ext>
                </a:extLst>
              </p:cNvPr>
              <p:cNvSpPr txBox="1"/>
              <p:nvPr/>
            </p:nvSpPr>
            <p:spPr>
              <a:xfrm>
                <a:off x="10748894" y="4785158"/>
                <a:ext cx="1308483" cy="110799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=28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𝐺𝐻𝑧</m:t>
                      </m:r>
                    </m:oMath>
                  </m:oMathPara>
                </a14:m>
                <a:endParaRPr lang="en-US" sz="1100" b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sz="1100" b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100" b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𝛤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11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de-DE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100" b="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=−90</m:t>
                      </m:r>
                      <m:r>
                        <a:rPr lang="de-DE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</m:t>
                      </m:r>
                      <m:r>
                        <a:rPr lang="de-DE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100" b="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851F96-E76C-4C68-AF1E-D87DA95A2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894" y="4785158"/>
                <a:ext cx="1308483" cy="110799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BCEAB923-5E27-4E19-84ED-87CD52D33739}"/>
              </a:ext>
            </a:extLst>
          </p:cNvPr>
          <p:cNvSpPr txBox="1"/>
          <p:nvPr/>
        </p:nvSpPr>
        <p:spPr>
          <a:xfrm>
            <a:off x="7546630" y="4575597"/>
            <a:ext cx="189388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Loss of gain when reflecting away from surface normal.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A8E680-0E21-4540-A385-EABA2E3AA315}"/>
              </a:ext>
            </a:extLst>
          </p:cNvPr>
          <p:cNvCxnSpPr>
            <a:cxnSpLocks/>
          </p:cNvCxnSpPr>
          <p:nvPr/>
        </p:nvCxnSpPr>
        <p:spPr bwMode="auto">
          <a:xfrm>
            <a:off x="8435804" y="2387281"/>
            <a:ext cx="1826782" cy="282391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8697505-8701-41FE-8287-5A04F43A8B10}"/>
              </a:ext>
            </a:extLst>
          </p:cNvPr>
          <p:cNvSpPr/>
          <p:nvPr/>
        </p:nvSpPr>
        <p:spPr bwMode="auto">
          <a:xfrm>
            <a:off x="4947378" y="1328670"/>
            <a:ext cx="3908494" cy="9092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FABD2B0-EE23-44AB-9E7F-86E68C3DF526}"/>
              </a:ext>
            </a:extLst>
          </p:cNvPr>
          <p:cNvSpPr/>
          <p:nvPr/>
        </p:nvSpPr>
        <p:spPr bwMode="auto">
          <a:xfrm>
            <a:off x="3375178" y="2218496"/>
            <a:ext cx="1693537" cy="60907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E06DE53-8684-4A9D-B03E-5CA85CEF5969}"/>
              </a:ext>
            </a:extLst>
          </p:cNvPr>
          <p:cNvSpPr/>
          <p:nvPr/>
        </p:nvSpPr>
        <p:spPr bwMode="auto">
          <a:xfrm>
            <a:off x="1983234" y="3887675"/>
            <a:ext cx="1156122" cy="54530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E2E0AA-7F77-44E0-B9C5-6A0884407D5C}"/>
              </a:ext>
            </a:extLst>
          </p:cNvPr>
          <p:cNvSpPr/>
          <p:nvPr/>
        </p:nvSpPr>
        <p:spPr bwMode="auto">
          <a:xfrm>
            <a:off x="1843310" y="4777317"/>
            <a:ext cx="1156122" cy="48424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37695B-A7AB-4BD6-8D2C-B630491808D9}"/>
              </a:ext>
            </a:extLst>
          </p:cNvPr>
          <p:cNvSpPr/>
          <p:nvPr/>
        </p:nvSpPr>
        <p:spPr bwMode="auto">
          <a:xfrm>
            <a:off x="3011184" y="4774772"/>
            <a:ext cx="2125444" cy="48678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883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3" grpId="1" animBg="1"/>
      <p:bldP spid="64" grpId="0" animBg="1"/>
      <p:bldP spid="65" grpId="0" animBg="1"/>
      <p:bldP spid="71" grpId="0" animBg="1"/>
      <p:bldP spid="71" grpId="1" animBg="1"/>
      <p:bldP spid="91" grpId="0" animBg="1"/>
      <p:bldP spid="69" grpId="0" animBg="1"/>
      <p:bldP spid="69" grpId="1" animBg="1"/>
      <p:bldP spid="70" grpId="0" animBg="1"/>
      <p:bldP spid="70" grpId="1" animBg="1"/>
      <p:bldP spid="72" grpId="0" animBg="1"/>
      <p:bldP spid="72" grpId="1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638CFC-E86A-42A7-8FC7-62B22A14E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6" t="28821" r="16493" b="32703"/>
          <a:stretch/>
        </p:blipFill>
        <p:spPr>
          <a:xfrm>
            <a:off x="958324" y="4493404"/>
            <a:ext cx="4078544" cy="1616735"/>
          </a:xfrm>
          <a:prstGeom prst="rect">
            <a:avLst/>
          </a:prstGeom>
        </p:spPr>
      </p:pic>
      <p:sp>
        <p:nvSpPr>
          <p:cNvPr id="41" name="Arc 40">
            <a:extLst>
              <a:ext uri="{FF2B5EF4-FFF2-40B4-BE49-F238E27FC236}">
                <a16:creationId xmlns:a16="http://schemas.microsoft.com/office/drawing/2014/main" id="{8F8229E3-D373-4214-B7E2-E190B7202FFA}"/>
              </a:ext>
            </a:extLst>
          </p:cNvPr>
          <p:cNvSpPr/>
          <p:nvPr/>
        </p:nvSpPr>
        <p:spPr bwMode="auto">
          <a:xfrm rot="12924115">
            <a:off x="1909011" y="5052014"/>
            <a:ext cx="207043" cy="284376"/>
          </a:xfrm>
          <a:prstGeom prst="arc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07EFCC-DFE3-4E0A-A940-50D1BD2689F5}"/>
                  </a:ext>
                </a:extLst>
              </p:cNvPr>
              <p:cNvSpPr txBox="1"/>
              <p:nvPr/>
            </p:nvSpPr>
            <p:spPr>
              <a:xfrm>
                <a:off x="1551453" y="4994661"/>
                <a:ext cx="284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07EFCC-DFE3-4E0A-A940-50D1BD268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453" y="4994661"/>
                <a:ext cx="284259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FA7229-0A0B-4847-850F-402D133955ED}"/>
              </a:ext>
            </a:extLst>
          </p:cNvPr>
          <p:cNvCxnSpPr>
            <a:cxnSpLocks/>
          </p:cNvCxnSpPr>
          <p:nvPr/>
        </p:nvCxnSpPr>
        <p:spPr bwMode="auto">
          <a:xfrm>
            <a:off x="2123498" y="6027933"/>
            <a:ext cx="28342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39DFB2A-B753-4A31-AE3A-57E521218446}"/>
              </a:ext>
            </a:extLst>
          </p:cNvPr>
          <p:cNvCxnSpPr>
            <a:cxnSpLocks/>
          </p:cNvCxnSpPr>
          <p:nvPr/>
        </p:nvCxnSpPr>
        <p:spPr bwMode="auto">
          <a:xfrm>
            <a:off x="1163911" y="5978232"/>
            <a:ext cx="959587" cy="6957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892427-9C9A-4144-946D-568EF53F5089}"/>
                  </a:ext>
                </a:extLst>
              </p:cNvPr>
              <p:cNvSpPr txBox="1"/>
              <p:nvPr/>
            </p:nvSpPr>
            <p:spPr>
              <a:xfrm>
                <a:off x="1293517" y="5978232"/>
                <a:ext cx="6125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892427-9C9A-4144-946D-568EF53F5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517" y="5978232"/>
                <a:ext cx="61253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7F6221D-FD39-4030-8EC0-8E972C4E61BD}"/>
              </a:ext>
            </a:extLst>
          </p:cNvPr>
          <p:cNvCxnSpPr>
            <a:cxnSpLocks/>
          </p:cNvCxnSpPr>
          <p:nvPr/>
        </p:nvCxnSpPr>
        <p:spPr bwMode="auto">
          <a:xfrm>
            <a:off x="1153318" y="4594850"/>
            <a:ext cx="0" cy="122935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BB0ED8-1437-4049-B135-4DE476F67CBA}"/>
              </a:ext>
            </a:extLst>
          </p:cNvPr>
          <p:cNvCxnSpPr>
            <a:cxnSpLocks/>
          </p:cNvCxnSpPr>
          <p:nvPr/>
        </p:nvCxnSpPr>
        <p:spPr bwMode="auto">
          <a:xfrm>
            <a:off x="1153318" y="4594850"/>
            <a:ext cx="1050972" cy="712114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C200D10-F874-47E3-9732-658A317DEA0A}"/>
              </a:ext>
            </a:extLst>
          </p:cNvPr>
          <p:cNvCxnSpPr>
            <a:cxnSpLocks/>
          </p:cNvCxnSpPr>
          <p:nvPr/>
        </p:nvCxnSpPr>
        <p:spPr bwMode="auto">
          <a:xfrm>
            <a:off x="1146381" y="5841652"/>
            <a:ext cx="1057909" cy="8252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9D268C1-CE47-4B03-891E-CCEAED4ECF82}"/>
              </a:ext>
            </a:extLst>
          </p:cNvPr>
          <p:cNvCxnSpPr>
            <a:cxnSpLocks/>
          </p:cNvCxnSpPr>
          <p:nvPr/>
        </p:nvCxnSpPr>
        <p:spPr bwMode="auto">
          <a:xfrm>
            <a:off x="2204290" y="5299382"/>
            <a:ext cx="2753464" cy="61633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1946084-42F5-4ADA-83C6-7E2D390B597D}"/>
              </a:ext>
            </a:extLst>
          </p:cNvPr>
          <p:cNvCxnSpPr>
            <a:cxnSpLocks/>
          </p:cNvCxnSpPr>
          <p:nvPr/>
        </p:nvCxnSpPr>
        <p:spPr bwMode="auto">
          <a:xfrm>
            <a:off x="2204290" y="5929876"/>
            <a:ext cx="2753464" cy="642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50A7DD-65B9-44F0-9DE5-BCFF3F4BC5E9}"/>
              </a:ext>
            </a:extLst>
          </p:cNvPr>
          <p:cNvCxnSpPr>
            <a:cxnSpLocks/>
          </p:cNvCxnSpPr>
          <p:nvPr/>
        </p:nvCxnSpPr>
        <p:spPr bwMode="auto">
          <a:xfrm>
            <a:off x="1153318" y="4573719"/>
            <a:ext cx="2745064" cy="62048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B45C237-DCE9-4827-9618-25DE08095E6A}"/>
              </a:ext>
            </a:extLst>
          </p:cNvPr>
          <p:cNvCxnSpPr>
            <a:cxnSpLocks/>
          </p:cNvCxnSpPr>
          <p:nvPr/>
        </p:nvCxnSpPr>
        <p:spPr bwMode="auto">
          <a:xfrm>
            <a:off x="1146499" y="5265750"/>
            <a:ext cx="1070478" cy="598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909BF7-C9E6-4534-B7B5-2A348BB7DD47}"/>
                  </a:ext>
                </a:extLst>
              </p:cNvPr>
              <p:cNvSpPr txBox="1"/>
              <p:nvPr/>
            </p:nvSpPr>
            <p:spPr>
              <a:xfrm rot="16200000">
                <a:off x="-198881" y="1925155"/>
                <a:ext cx="1283258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100" b="1">
                    <a:solidFill>
                      <a:schemeClr val="tx1"/>
                    </a:solidFill>
                  </a:rPr>
                  <a:t>b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𝒕𝒂𝒏</m:t>
                            </m:r>
                          </m:e>
                          <m:sup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909BF7-C9E6-4534-B7B5-2A348BB7D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98881" y="1925155"/>
                <a:ext cx="1283258" cy="307777"/>
              </a:xfrm>
              <a:prstGeom prst="rect">
                <a:avLst/>
              </a:prstGeom>
              <a:blipFill>
                <a:blip r:embed="rId6"/>
                <a:stretch>
                  <a:fillRect r="-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BBB2B6-4D21-48AA-8E45-EB04F81904F4}"/>
                  </a:ext>
                </a:extLst>
              </p:cNvPr>
              <p:cNvSpPr txBox="1"/>
              <p:nvPr/>
            </p:nvSpPr>
            <p:spPr>
              <a:xfrm>
                <a:off x="851658" y="2748774"/>
                <a:ext cx="1183420" cy="4367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ad>
                        <m:radPr>
                          <m:degHide m:val="on"/>
                          <m:ctrlP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𝒕𝒂𝒏</m:t>
                              </m:r>
                            </m:e>
                            <m:sup>
                              <m:r>
                                <a:rPr lang="en-US" sz="1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11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BBB2B6-4D21-48AA-8E45-EB04F819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58" y="2748774"/>
                <a:ext cx="1183420" cy="436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DA0CFC6-302D-4B25-A1B7-AF336C2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HELIOS Module Concept [4]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6411C5-3E07-491B-9631-004731F46078}"/>
                  </a:ext>
                </a:extLst>
              </p:cNvPr>
              <p:cNvSpPr txBox="1"/>
              <p:nvPr/>
            </p:nvSpPr>
            <p:spPr>
              <a:xfrm>
                <a:off x="3823902" y="2718209"/>
                <a:ext cx="20455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6411C5-3E07-491B-9631-004731F4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902" y="2718209"/>
                <a:ext cx="2045593" cy="523220"/>
              </a:xfrm>
              <a:prstGeom prst="rect">
                <a:avLst/>
              </a:prstGeom>
              <a:blipFill>
                <a:blip r:embed="rId8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CC49427C-4B5E-4C79-843F-AD593123DB2E}"/>
              </a:ext>
            </a:extLst>
          </p:cNvPr>
          <p:cNvSpPr/>
          <p:nvPr/>
        </p:nvSpPr>
        <p:spPr bwMode="auto">
          <a:xfrm>
            <a:off x="730784" y="1793202"/>
            <a:ext cx="1436146" cy="845112"/>
          </a:xfrm>
          <a:prstGeom prst="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rPr>
              <a:t>Reflecting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rPr>
              <a:t> surface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2749DC-FFF7-4792-8482-6B7C3257C2E2}"/>
              </a:ext>
            </a:extLst>
          </p:cNvPr>
          <p:cNvCxnSpPr>
            <a:cxnSpLocks/>
          </p:cNvCxnSpPr>
          <p:nvPr/>
        </p:nvCxnSpPr>
        <p:spPr bwMode="auto">
          <a:xfrm flipV="1">
            <a:off x="754076" y="2732098"/>
            <a:ext cx="1450214" cy="504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5E398B0-8E66-4D27-BC6A-A708A7E5E2DF}"/>
              </a:ext>
            </a:extLst>
          </p:cNvPr>
          <p:cNvCxnSpPr>
            <a:cxnSpLocks/>
          </p:cNvCxnSpPr>
          <p:nvPr/>
        </p:nvCxnSpPr>
        <p:spPr bwMode="auto">
          <a:xfrm>
            <a:off x="606954" y="1854025"/>
            <a:ext cx="0" cy="72312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44C5B6-1113-4E96-86CF-50670A342CE7}"/>
                  </a:ext>
                </a:extLst>
              </p:cNvPr>
              <p:cNvSpPr txBox="1"/>
              <p:nvPr/>
            </p:nvSpPr>
            <p:spPr>
              <a:xfrm>
                <a:off x="5851702" y="1712430"/>
                <a:ext cx="4286232" cy="1200329"/>
              </a:xfrm>
              <a:prstGeom prst="rect">
                <a:avLst/>
              </a:prstGeom>
              <a:ln>
                <a:solidFill>
                  <a:srgbClr val="0099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Simulation based assessment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>
                  <a:buClr>
                    <a:srgbClr val="009900"/>
                  </a:buClr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Slope angle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en-US" sz="1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variation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  <m:r>
                          <a:rPr 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e>
                    </m:d>
                  </m:oMath>
                </a14:m>
                <a:endParaRPr lang="en-US" sz="18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285750" indent="-285750">
                  <a:buClr>
                    <a:srgbClr val="009900"/>
                  </a:buClr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Reflector</a:t>
                </a:r>
                <a:r>
                  <a:rPr lang="en-US" sz="1800" b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length variation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1−90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</m:d>
                  </m:oMath>
                </a14:m>
                <a:endParaRPr lang="en-US" sz="1800" b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285750" indent="-285750">
                  <a:buClr>
                    <a:srgbClr val="009900"/>
                  </a:buClr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Material conductivity variation</a:t>
                </a:r>
                <a:endParaRPr lang="en-US" sz="18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44C5B6-1113-4E96-86CF-50670A34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702" y="1712430"/>
                <a:ext cx="4286232" cy="1200329"/>
              </a:xfrm>
              <a:prstGeom prst="rect">
                <a:avLst/>
              </a:prstGeom>
              <a:blipFill>
                <a:blip r:embed="rId9"/>
                <a:stretch>
                  <a:fillRect l="-707" t="-2488" b="-5970"/>
                </a:stretch>
              </a:blipFill>
              <a:ln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AB3949F6-A48C-4E3C-98DE-131CD043B60F}"/>
              </a:ext>
            </a:extLst>
          </p:cNvPr>
          <p:cNvSpPr txBox="1"/>
          <p:nvPr/>
        </p:nvSpPr>
        <p:spPr>
          <a:xfrm>
            <a:off x="193530" y="6201748"/>
            <a:ext cx="120584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[</a:t>
            </a:r>
            <a:r>
              <a:rPr lang="en-US" sz="1000">
                <a:solidFill>
                  <a:schemeClr val="tx1"/>
                </a:solidFill>
                <a:cs typeface="Arial" panose="020B0604020202020204" pitchFamily="34" charset="0"/>
              </a:rPr>
              <a:t>4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] S.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Häger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K.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Heimann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S.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Böcker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and C.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Wietfeld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"Holistic Enlightening of Blackspots With Passive Tailorable Reflecting Surfaces for Efficient Urban mmWave Networks," in </a:t>
            </a:r>
            <a:r>
              <a:rPr lang="en-US" sz="1000" b="0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IEEE Access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vol. 11, 2023.</a:t>
            </a:r>
            <a:endParaRPr lang="en-US" sz="10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B1EC28B-467B-44B5-83E0-1159C6F15349}"/>
              </a:ext>
            </a:extLst>
          </p:cNvPr>
          <p:cNvSpPr/>
          <p:nvPr/>
        </p:nvSpPr>
        <p:spPr bwMode="auto">
          <a:xfrm>
            <a:off x="1169582" y="4583099"/>
            <a:ext cx="3773946" cy="1328603"/>
          </a:xfrm>
          <a:custGeom>
            <a:avLst/>
            <a:gdLst>
              <a:gd name="connsiteX0" fmla="*/ 0 w 3778103"/>
              <a:gd name="connsiteY0" fmla="*/ 0 h 1318437"/>
              <a:gd name="connsiteX1" fmla="*/ 1056168 w 3778103"/>
              <a:gd name="connsiteY1" fmla="*/ 715926 h 1318437"/>
              <a:gd name="connsiteX2" fmla="*/ 3778103 w 3778103"/>
              <a:gd name="connsiteY2" fmla="*/ 1318437 h 1318437"/>
              <a:gd name="connsiteX3" fmla="*/ 2736112 w 3778103"/>
              <a:gd name="connsiteY3" fmla="*/ 595423 h 1318437"/>
              <a:gd name="connsiteX4" fmla="*/ 0 w 3778103"/>
              <a:gd name="connsiteY4" fmla="*/ 0 h 1318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8103" h="1318437">
                <a:moveTo>
                  <a:pt x="0" y="0"/>
                </a:moveTo>
                <a:lnTo>
                  <a:pt x="1056168" y="715926"/>
                </a:lnTo>
                <a:lnTo>
                  <a:pt x="3778103" y="1318437"/>
                </a:lnTo>
                <a:lnTo>
                  <a:pt x="2736112" y="59542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BC00BFC-1D8F-4BC5-9D97-C94AF2008357}"/>
              </a:ext>
            </a:extLst>
          </p:cNvPr>
          <p:cNvCxnSpPr>
            <a:cxnSpLocks/>
          </p:cNvCxnSpPr>
          <p:nvPr/>
        </p:nvCxnSpPr>
        <p:spPr bwMode="auto">
          <a:xfrm>
            <a:off x="2211227" y="5306964"/>
            <a:ext cx="0" cy="60421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144966-C0E8-41C8-8DBF-BF990FB5EF1D}"/>
                  </a:ext>
                </a:extLst>
              </p:cNvPr>
              <p:cNvSpPr txBox="1"/>
              <p:nvPr/>
            </p:nvSpPr>
            <p:spPr>
              <a:xfrm>
                <a:off x="3275647" y="5956385"/>
                <a:ext cx="25245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144966-C0E8-41C8-8DBF-BF990FB5E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647" y="5956385"/>
                <a:ext cx="25245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AFF6804-978E-479C-B653-20AEEAFE7C3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97339" y="5194202"/>
            <a:ext cx="1060415" cy="70182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7BEA5-D598-427E-9A01-134D1CE92FFB}"/>
              </a:ext>
            </a:extLst>
          </p:cNvPr>
          <p:cNvSpPr txBox="1"/>
          <p:nvPr/>
        </p:nvSpPr>
        <p:spPr>
          <a:xfrm>
            <a:off x="3548681" y="3302939"/>
            <a:ext cx="6960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accent6">
                    <a:lumMod val="60000"/>
                    <a:lumOff val="40000"/>
                  </a:schemeClr>
                </a:solidFill>
              </a:rPr>
              <a:t>Reflector</a:t>
            </a:r>
          </a:p>
          <a:p>
            <a:r>
              <a:rPr lang="en-US" sz="1000">
                <a:solidFill>
                  <a:schemeClr val="accent6">
                    <a:lumMod val="60000"/>
                    <a:lumOff val="40000"/>
                  </a:schemeClr>
                </a:solidFill>
              </a:rPr>
              <a:t>surface</a:t>
            </a:r>
          </a:p>
          <a:p>
            <a:r>
              <a:rPr lang="en-US" sz="1000">
                <a:solidFill>
                  <a:schemeClr val="accent6">
                    <a:lumMod val="60000"/>
                    <a:lumOff val="40000"/>
                  </a:schemeClr>
                </a:solidFill>
              </a:rPr>
              <a:t>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A7CE8A-5DAE-42E7-9DA8-E56A0C2CB183}"/>
                  </a:ext>
                </a:extLst>
              </p:cNvPr>
              <p:cNvSpPr txBox="1"/>
              <p:nvPr/>
            </p:nvSpPr>
            <p:spPr>
              <a:xfrm>
                <a:off x="2698788" y="2219866"/>
                <a:ext cx="12795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Incident wave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𝑇𝑥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A7CE8A-5DAE-42E7-9DA8-E56A0C2C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788" y="2219866"/>
                <a:ext cx="1279517" cy="523220"/>
              </a:xfrm>
              <a:prstGeom prst="rect">
                <a:avLst/>
              </a:prstGeom>
              <a:blipFill>
                <a:blip r:embed="rId11"/>
                <a:stretch>
                  <a:fillRect l="-1429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093B98-9770-453D-9068-A8C8220671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6046" y="2813980"/>
            <a:ext cx="51723" cy="2522727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26B15D-1B4A-4796-92A0-4CEB4DD3E1A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09109" y="3271680"/>
            <a:ext cx="1586955" cy="2049092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039DF0B-8AB2-4CB9-991B-EB9207784510}"/>
              </a:ext>
            </a:extLst>
          </p:cNvPr>
          <p:cNvSpPr/>
          <p:nvPr/>
        </p:nvSpPr>
        <p:spPr bwMode="auto">
          <a:xfrm rot="10800000">
            <a:off x="3178389" y="2792849"/>
            <a:ext cx="178760" cy="9750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2081B73-C8C8-4946-9EF5-00D0F73F5D7B}"/>
              </a:ext>
            </a:extLst>
          </p:cNvPr>
          <p:cNvSpPr/>
          <p:nvPr/>
        </p:nvSpPr>
        <p:spPr bwMode="auto">
          <a:xfrm rot="2303978">
            <a:off x="4706684" y="3260491"/>
            <a:ext cx="178760" cy="9750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0B073-8438-4D2E-BAD2-BEBF3B6987BC}"/>
              </a:ext>
            </a:extLst>
          </p:cNvPr>
          <p:cNvSpPr txBox="1"/>
          <p:nvPr/>
        </p:nvSpPr>
        <p:spPr>
          <a:xfrm>
            <a:off x="2729477" y="3060979"/>
            <a:ext cx="604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92D050"/>
                </a:solidFill>
              </a:rPr>
              <a:t>Wall </a:t>
            </a:r>
          </a:p>
          <a:p>
            <a:r>
              <a:rPr lang="en-US" sz="1000">
                <a:solidFill>
                  <a:srgbClr val="92D050"/>
                </a:solidFill>
              </a:rPr>
              <a:t>surface </a:t>
            </a:r>
          </a:p>
          <a:p>
            <a:r>
              <a:rPr lang="en-US" sz="1000">
                <a:solidFill>
                  <a:srgbClr val="92D050"/>
                </a:solidFill>
              </a:rPr>
              <a:t>normal</a:t>
            </a: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4CCE26D3-C613-4441-B1C7-6F3CB312C653}"/>
              </a:ext>
            </a:extLst>
          </p:cNvPr>
          <p:cNvSpPr/>
          <p:nvPr/>
        </p:nvSpPr>
        <p:spPr bwMode="auto">
          <a:xfrm rot="12924115">
            <a:off x="4111393" y="5665193"/>
            <a:ext cx="207043" cy="284376"/>
          </a:xfrm>
          <a:prstGeom prst="arc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AB2EA7-3FAA-4892-8340-9E8FB2188BA5}"/>
                  </a:ext>
                </a:extLst>
              </p:cNvPr>
              <p:cNvSpPr txBox="1"/>
              <p:nvPr/>
            </p:nvSpPr>
            <p:spPr>
              <a:xfrm>
                <a:off x="3787063" y="5631511"/>
                <a:ext cx="2922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AB2EA7-3FAA-4892-8340-9E8FB2188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063" y="5631511"/>
                <a:ext cx="29221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B2AB2F-2D76-420E-ACA2-047B59AFBB10}"/>
              </a:ext>
            </a:extLst>
          </p:cNvPr>
          <p:cNvCxnSpPr>
            <a:cxnSpLocks/>
          </p:cNvCxnSpPr>
          <p:nvPr/>
        </p:nvCxnSpPr>
        <p:spPr bwMode="auto">
          <a:xfrm flipH="1">
            <a:off x="2979708" y="5320669"/>
            <a:ext cx="205587" cy="591923"/>
          </a:xfrm>
          <a:prstGeom prst="line">
            <a:avLst/>
          </a:prstGeom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36B7A42-AE60-4242-987D-420D400DDA0B}"/>
              </a:ext>
            </a:extLst>
          </p:cNvPr>
          <p:cNvCxnSpPr>
            <a:cxnSpLocks/>
          </p:cNvCxnSpPr>
          <p:nvPr/>
        </p:nvCxnSpPr>
        <p:spPr bwMode="auto">
          <a:xfrm>
            <a:off x="3194690" y="5309108"/>
            <a:ext cx="424044" cy="36087"/>
          </a:xfrm>
          <a:prstGeom prst="straightConnector1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B43323D-72A3-4257-9442-4EE1774893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56637" y="5120341"/>
            <a:ext cx="248664" cy="182097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E8D25C-FDF3-4580-B8A0-33AD6DA8DE60}"/>
              </a:ext>
            </a:extLst>
          </p:cNvPr>
          <p:cNvCxnSpPr>
            <a:cxnSpLocks/>
          </p:cNvCxnSpPr>
          <p:nvPr/>
        </p:nvCxnSpPr>
        <p:spPr bwMode="auto">
          <a:xfrm flipV="1">
            <a:off x="3229669" y="4732438"/>
            <a:ext cx="11203" cy="558074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DC72E14-F18C-413A-A2E7-4430B91CA815}"/>
              </a:ext>
            </a:extLst>
          </p:cNvPr>
          <p:cNvSpPr txBox="1"/>
          <p:nvPr/>
        </p:nvSpPr>
        <p:spPr>
          <a:xfrm>
            <a:off x="3009365" y="4428319"/>
            <a:ext cx="238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122BA5-3419-45D5-A3A0-7E64246ECD67}"/>
              </a:ext>
            </a:extLst>
          </p:cNvPr>
          <p:cNvSpPr txBox="1"/>
          <p:nvPr/>
        </p:nvSpPr>
        <p:spPr>
          <a:xfrm>
            <a:off x="3533277" y="5180188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Y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158003B-5673-4731-AB74-ADE84444657E}"/>
              </a:ext>
            </a:extLst>
          </p:cNvPr>
          <p:cNvSpPr txBox="1"/>
          <p:nvPr/>
        </p:nvSpPr>
        <p:spPr>
          <a:xfrm>
            <a:off x="2718169" y="493067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Z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2CF6D3-9FC9-4BC6-BC35-0D775F74B3F3}"/>
              </a:ext>
            </a:extLst>
          </p:cNvPr>
          <p:cNvCxnSpPr>
            <a:cxnSpLocks/>
          </p:cNvCxnSpPr>
          <p:nvPr/>
        </p:nvCxnSpPr>
        <p:spPr bwMode="auto">
          <a:xfrm flipV="1">
            <a:off x="3192232" y="3850628"/>
            <a:ext cx="688262" cy="1491275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E528A-E45D-4652-BDFA-B8F29C2D1922}"/>
              </a:ext>
            </a:extLst>
          </p:cNvPr>
          <p:cNvCxnSpPr>
            <a:cxnSpLocks/>
          </p:cNvCxnSpPr>
          <p:nvPr/>
        </p:nvCxnSpPr>
        <p:spPr bwMode="auto">
          <a:xfrm>
            <a:off x="7947735" y="2911850"/>
            <a:ext cx="0" cy="74677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40FC794-FFA4-41D1-B0D3-027088390C46}"/>
              </a:ext>
            </a:extLst>
          </p:cNvPr>
          <p:cNvSpPr txBox="1"/>
          <p:nvPr/>
        </p:nvSpPr>
        <p:spPr>
          <a:xfrm>
            <a:off x="5851702" y="4954573"/>
            <a:ext cx="4056988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 RCS analytical model.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analysis.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Evaluation with a case study.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376ED0C-6705-456B-A29D-F0AAEB70037D}"/>
                  </a:ext>
                </a:extLst>
              </p:cNvPr>
              <p:cNvSpPr txBox="1"/>
              <p:nvPr/>
            </p:nvSpPr>
            <p:spPr>
              <a:xfrm>
                <a:off x="10546833" y="488424"/>
                <a:ext cx="1645167" cy="8309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: Element size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: Array size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 : Slope angle</a:t>
                </a:r>
              </a:p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: Beam orientation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376ED0C-6705-456B-A29D-F0AAEB700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833" y="488424"/>
                <a:ext cx="1645167" cy="830997"/>
              </a:xfrm>
              <a:prstGeom prst="rect">
                <a:avLst/>
              </a:prstGeom>
              <a:blipFill>
                <a:blip r:embed="rId13"/>
                <a:stretch>
                  <a:fillRect b="-5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565A39-3277-461D-B4D4-A71F65F3A9E5}"/>
              </a:ext>
            </a:extLst>
          </p:cNvPr>
          <p:cNvCxnSpPr/>
          <p:nvPr/>
        </p:nvCxnSpPr>
        <p:spPr bwMode="auto">
          <a:xfrm flipH="1">
            <a:off x="1012354" y="4614254"/>
            <a:ext cx="19527" cy="119054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16476A-44BC-4AE4-AE56-434ADF14DF54}"/>
              </a:ext>
            </a:extLst>
          </p:cNvPr>
          <p:cNvCxnSpPr>
            <a:cxnSpLocks/>
          </p:cNvCxnSpPr>
          <p:nvPr/>
        </p:nvCxnSpPr>
        <p:spPr bwMode="auto">
          <a:xfrm>
            <a:off x="7947735" y="4268238"/>
            <a:ext cx="0" cy="668903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B55E2A9-155A-4805-B022-E67601D7A103}"/>
                  </a:ext>
                </a:extLst>
              </p:cNvPr>
              <p:cNvSpPr txBox="1"/>
              <p:nvPr/>
            </p:nvSpPr>
            <p:spPr>
              <a:xfrm>
                <a:off x="5869495" y="3659531"/>
                <a:ext cx="4063196" cy="646331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RCS analytical model for HELIOS</a:t>
                </a:r>
                <a:endParaRPr lang="en-US" sz="18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𝑚𝑜𝑑𝑢𝑙𝑒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tx1"/>
                    </a:solidFill>
                  </a:rPr>
                  <a:t>)</a:t>
                </a:r>
                <a:r>
                  <a:rPr lang="en-US" sz="1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B55E2A9-155A-4805-B022-E67601D7A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495" y="3659531"/>
                <a:ext cx="4063196" cy="646331"/>
              </a:xfrm>
              <a:prstGeom prst="rect">
                <a:avLst/>
              </a:prstGeom>
              <a:blipFill>
                <a:blip r:embed="rId14"/>
                <a:stretch>
                  <a:fillRect t="-2727" b="-11818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B62E86-C62B-4F94-AB5D-41972D8453E9}"/>
              </a:ext>
            </a:extLst>
          </p:cNvPr>
          <p:cNvSpPr txBox="1"/>
          <p:nvPr/>
        </p:nvSpPr>
        <p:spPr>
          <a:xfrm>
            <a:off x="8319540" y="1392050"/>
            <a:ext cx="1915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tx1"/>
                </a:solidFill>
              </a:rPr>
              <a:t>(kick-off presentation)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9E82F0A-92F0-4565-8A37-14949DABFE23}"/>
              </a:ext>
            </a:extLst>
          </p:cNvPr>
          <p:cNvSpPr txBox="1"/>
          <p:nvPr/>
        </p:nvSpPr>
        <p:spPr>
          <a:xfrm>
            <a:off x="8513340" y="4668419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tx1"/>
                </a:solidFill>
              </a:rPr>
              <a:t>(Scope of thesis)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DF5077A-59C3-4860-AA7B-67DE99A47D9E}"/>
              </a:ext>
            </a:extLst>
          </p:cNvPr>
          <p:cNvSpPr txBox="1"/>
          <p:nvPr/>
        </p:nvSpPr>
        <p:spPr>
          <a:xfrm>
            <a:off x="7967808" y="3352854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tx1"/>
                </a:solidFill>
              </a:rPr>
              <a:t>(1</a:t>
            </a:r>
            <a:r>
              <a:rPr lang="en-US" i="1" baseline="30000">
                <a:solidFill>
                  <a:schemeClr val="tx1"/>
                </a:solidFill>
              </a:rPr>
              <a:t>st</a:t>
            </a:r>
            <a:r>
              <a:rPr lang="en-US" i="1">
                <a:solidFill>
                  <a:schemeClr val="tx1"/>
                </a:solidFill>
              </a:rPr>
              <a:t> Interim presentation)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2295A4D-F36D-48E7-97B4-795366D1F166}"/>
                  </a:ext>
                </a:extLst>
              </p:cNvPr>
              <p:cNvSpPr txBox="1"/>
              <p:nvPr/>
            </p:nvSpPr>
            <p:spPr>
              <a:xfrm>
                <a:off x="-40106" y="5132493"/>
                <a:ext cx="126094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1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1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2295A4D-F36D-48E7-97B4-795366D1F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106" y="5132493"/>
                <a:ext cx="1260944" cy="430887"/>
              </a:xfrm>
              <a:prstGeom prst="rect">
                <a:avLst/>
              </a:prstGeom>
              <a:blipFill>
                <a:blip r:embed="rId1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240A2635-392B-4972-B8D9-9A7C7C93B733}"/>
              </a:ext>
            </a:extLst>
          </p:cNvPr>
          <p:cNvSpPr txBox="1"/>
          <p:nvPr/>
        </p:nvSpPr>
        <p:spPr>
          <a:xfrm>
            <a:off x="7063034" y="2939554"/>
            <a:ext cx="9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tx1"/>
                </a:solidFill>
              </a:rPr>
              <a:t>(Transfer)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761F23E-FFB0-4E6B-BCEE-DCBF3DB30A47}"/>
              </a:ext>
            </a:extLst>
          </p:cNvPr>
          <p:cNvCxnSpPr>
            <a:cxnSpLocks/>
          </p:cNvCxnSpPr>
          <p:nvPr/>
        </p:nvCxnSpPr>
        <p:spPr bwMode="auto">
          <a:xfrm flipH="1">
            <a:off x="9932690" y="3982696"/>
            <a:ext cx="550703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252D682-F016-48EA-A158-E7D53DAE857E}"/>
              </a:ext>
            </a:extLst>
          </p:cNvPr>
          <p:cNvSpPr txBox="1"/>
          <p:nvPr/>
        </p:nvSpPr>
        <p:spPr>
          <a:xfrm>
            <a:off x="10442435" y="3659531"/>
            <a:ext cx="1421903" cy="646331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Rectangular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 plate</a:t>
            </a:r>
          </a:p>
        </p:txBody>
      </p:sp>
    </p:spTree>
    <p:extLst>
      <p:ext uri="{BB962C8B-B14F-4D97-AF65-F5344CB8AC3E}">
        <p14:creationId xmlns:p14="http://schemas.microsoft.com/office/powerpoint/2010/main" val="506612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39" grpId="0" animBg="1"/>
      <p:bldP spid="37" grpId="0" animBg="1"/>
      <p:bldP spid="34" grpId="0"/>
      <p:bldP spid="35" grpId="0" animBg="1"/>
      <p:bldP spid="72" grpId="0" animBg="1"/>
      <p:bldP spid="17" grpId="0"/>
      <p:bldP spid="18" grpId="0"/>
      <p:bldP spid="24" grpId="0" animBg="1"/>
      <p:bldP spid="25" grpId="0" animBg="1"/>
      <p:bldP spid="30" grpId="0"/>
      <p:bldP spid="40" grpId="0" animBg="1"/>
      <p:bldP spid="42" grpId="0"/>
      <p:bldP spid="49" grpId="0" animBg="1"/>
      <p:bldP spid="74" grpId="0" animBg="1"/>
      <p:bldP spid="8" grpId="0"/>
      <p:bldP spid="79" grpId="0"/>
      <p:bldP spid="80" grpId="0"/>
      <p:bldP spid="81" grpId="0"/>
      <p:bldP spid="55" grpId="0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D38B-46E3-4310-B096-70843B1F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40" y="660599"/>
            <a:ext cx="10978092" cy="514350"/>
          </a:xfrm>
        </p:spPr>
        <p:txBody>
          <a:bodyPr/>
          <a:lstStyle/>
          <a:p>
            <a:r>
              <a:rPr lang="en-US"/>
              <a:t>Analytical Modeling of HELIOS Element: Bistatic Radar-Cross-Section (RCS)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45096-4FBD-4516-BB20-CB02CD38BC93}"/>
              </a:ext>
            </a:extLst>
          </p:cNvPr>
          <p:cNvSpPr txBox="1"/>
          <p:nvPr/>
        </p:nvSpPr>
        <p:spPr>
          <a:xfrm>
            <a:off x="292149" y="5923325"/>
            <a:ext cx="115757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[5] C.A.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Balanis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Advanced Engineering Electromagnetics</a:t>
            </a:r>
            <a:r>
              <a:rPr lang="en-US" sz="1000">
                <a:solidFill>
                  <a:schemeClr val="tx1"/>
                </a:solidFill>
                <a:cs typeface="Arial" panose="020B0604020202020204" pitchFamily="34" charset="0"/>
              </a:rPr>
              <a:t>, 2</a:t>
            </a:r>
            <a:r>
              <a:rPr lang="en-US" sz="1000" baseline="3000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sz="1000">
                <a:solidFill>
                  <a:schemeClr val="tx1"/>
                </a:solidFill>
                <a:cs typeface="Arial" panose="020B0604020202020204" pitchFamily="34" charset="0"/>
              </a:rPr>
              <a:t> ed. 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John Wiley &amp; Sons, April, 2012.</a:t>
            </a:r>
          </a:p>
          <a:p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[6] D. E. Kerr, S. A.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Goudsmit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L. B. Linford, and A.M. Stone, Eds., Propagation of Short Radio Waves, ser. Electromagnetics and Radar. Institution of Engineering and Technology, April. 1987.</a:t>
            </a:r>
          </a:p>
          <a:p>
            <a:r>
              <a:rPr lang="en-US" sz="1000">
                <a:solidFill>
                  <a:schemeClr val="tx1"/>
                </a:solidFill>
                <a:cs typeface="Arial" panose="020B0604020202020204" pitchFamily="34" charset="0"/>
              </a:rPr>
              <a:t>[7] 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Häger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K.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Heimann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S.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Böcker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C. </a:t>
            </a:r>
            <a:r>
              <a:rPr lang="en-US" sz="1000" b="0" i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Wietfeld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"Holistic Enlightening of</a:t>
            </a:r>
            <a:r>
              <a:rPr lang="en-US" sz="10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000" b="0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Blackspots with Passive Tailorable Reflecting Surfaces for Efficient Urban mmWave Networks," In IEEE Access, vol. 11.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58618CD-58A0-4A9C-8D02-A001BA518C45}"/>
                  </a:ext>
                </a:extLst>
              </p:cNvPr>
              <p:cNvSpPr txBox="1"/>
              <p:nvPr/>
            </p:nvSpPr>
            <p:spPr>
              <a:xfrm>
                <a:off x="9893126" y="4665386"/>
                <a:ext cx="2081957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0" i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58618CD-58A0-4A9C-8D02-A001BA51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126" y="4665386"/>
                <a:ext cx="2081957" cy="527773"/>
              </a:xfrm>
              <a:prstGeom prst="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AAB435F-70E4-418E-A1D7-45AE671DFEA4}"/>
                  </a:ext>
                </a:extLst>
              </p:cNvPr>
              <p:cNvSpPr txBox="1"/>
              <p:nvPr/>
            </p:nvSpPr>
            <p:spPr>
              <a:xfrm>
                <a:off x="1675339" y="2508532"/>
                <a:ext cx="9432422" cy="2147319"/>
              </a:xfrm>
              <a:prstGeom prst="rect">
                <a:avLst/>
              </a:prstGeom>
              <a:solidFill>
                <a:srgbClr val="FFC000">
                  <a:alpha val="40000"/>
                </a:srgbClr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𝑚𝑜𝑑𝑢𝑙𝑒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=4⋅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𝑡𝑎𝑛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e>
                                  </m:d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𝑡𝑎𝑛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e>
                                  </m:d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𝑡𝑎𝑛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)⋅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lit/>
                                    </m:r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𝑡𝑎𝑛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d>
                                        <m:dPr>
                                          <m:ctrlPr>
                                            <a:rPr lang="en-US" sz="16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func>
                                        <m:func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unc>
                                        <m:func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AAB435F-70E4-418E-A1D7-45AE671DF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339" y="2508532"/>
                <a:ext cx="9432422" cy="2147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9B4E28-4D1C-4CD8-95A0-BFBFC4A50549}"/>
                  </a:ext>
                </a:extLst>
              </p:cNvPr>
              <p:cNvSpPr/>
              <p:nvPr/>
            </p:nvSpPr>
            <p:spPr bwMode="auto">
              <a:xfrm>
                <a:off x="569886" y="1309167"/>
                <a:ext cx="3351105" cy="669403"/>
              </a:xfrm>
              <a:prstGeom prst="rect">
                <a:avLst/>
              </a:prstGeom>
              <a:solidFill>
                <a:srgbClr val="009900">
                  <a:alpha val="40000"/>
                </a:srgb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tx1"/>
                    </a:solidFill>
                    <a:latin typeface="Arial"/>
                  </a:rPr>
                  <a:t>Basic equation for flat plate </a:t>
                </a:r>
                <a:r>
                  <a:rPr lang="en-US" sz="1600" b="1">
                    <a:solidFill>
                      <a:schemeClr val="tx1"/>
                    </a:solidFill>
                    <a:cs typeface="Arial" panose="020B0604020202020204" pitchFamily="34" charset="0"/>
                  </a:rPr>
                  <a:t>[5-7]</a:t>
                </a:r>
                <a:endParaRPr lang="en-US" sz="18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𝑅𝐶𝑆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9B4E28-4D1C-4CD8-95A0-BFBFC4A50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9886" y="1309167"/>
                <a:ext cx="3351105" cy="669403"/>
              </a:xfrm>
              <a:prstGeom prst="rect">
                <a:avLst/>
              </a:prstGeom>
              <a:blipFill>
                <a:blip r:embed="rId5"/>
                <a:stretch>
                  <a:fillRect l="-180" t="-870" r="-180"/>
                </a:stretch>
              </a:blip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A6E131-576C-409C-B18A-7A15AFBB3A4A}"/>
                  </a:ext>
                </a:extLst>
              </p:cNvPr>
              <p:cNvSpPr/>
              <p:nvPr/>
            </p:nvSpPr>
            <p:spPr bwMode="auto">
              <a:xfrm>
                <a:off x="7293807" y="1335867"/>
                <a:ext cx="4574141" cy="669403"/>
              </a:xfrm>
              <a:prstGeom prst="rect">
                <a:avLst/>
              </a:prstGeom>
              <a:solidFill>
                <a:srgbClr val="FFC000">
                  <a:alpha val="40000"/>
                </a:srgbClr>
              </a:solidFill>
              <a:ln w="19050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1">
                    <a:solidFill>
                      <a:schemeClr val="tx1"/>
                    </a:solidFill>
                    <a:latin typeface="Arial"/>
                  </a:rPr>
                  <a:t>Extended equation for HELIOS module</a:t>
                </a:r>
              </a:p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𝑚𝑜𝑑𝑢𝑙𝑒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US" sz="1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A6E131-576C-409C-B18A-7A15AFBB3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93807" y="1335867"/>
                <a:ext cx="4574141" cy="669403"/>
              </a:xfrm>
              <a:prstGeom prst="rect">
                <a:avLst/>
              </a:prstGeom>
              <a:blipFill>
                <a:blip r:embed="rId6"/>
                <a:stretch>
                  <a:fillRect t="-3540" b="-2655"/>
                </a:stretch>
              </a:blipFill>
              <a:ln w="19050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3F4D3-AF36-44A2-80BF-24F06CFB6C9F}"/>
              </a:ext>
            </a:extLst>
          </p:cNvPr>
          <p:cNvCxnSpPr>
            <a:cxnSpLocks/>
          </p:cNvCxnSpPr>
          <p:nvPr/>
        </p:nvCxnSpPr>
        <p:spPr bwMode="auto">
          <a:xfrm>
            <a:off x="3860800" y="1670466"/>
            <a:ext cx="3359150" cy="1080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7EDC00-A11E-461D-A339-FFDE1BADD260}"/>
              </a:ext>
            </a:extLst>
          </p:cNvPr>
          <p:cNvSpPr txBox="1"/>
          <p:nvPr/>
        </p:nvSpPr>
        <p:spPr>
          <a:xfrm>
            <a:off x="4593427" y="1353509"/>
            <a:ext cx="179812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feedback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4A8636-352E-4D39-906E-A1BFC4CE46B2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9580878" y="2005270"/>
            <a:ext cx="0" cy="50326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0ADEE9-C82E-4885-BA30-56CF92DFDAAD}"/>
              </a:ext>
            </a:extLst>
          </p:cNvPr>
          <p:cNvSpPr txBox="1"/>
          <p:nvPr/>
        </p:nvSpPr>
        <p:spPr>
          <a:xfrm>
            <a:off x="4372120" y="1681269"/>
            <a:ext cx="2427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/>
                </a:solidFill>
              </a:rPr>
              <a:t>Reflecting surface size</a:t>
            </a: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/>
                </a:solidFill>
              </a:rPr>
              <a:t>Supported angles</a:t>
            </a: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/>
                </a:solidFill>
              </a:rPr>
              <a:t>Rotation of reflecting surface</a:t>
            </a: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/>
                </a:solidFill>
              </a:rPr>
              <a:t>Beamwidth correction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4128C31-7BF3-4B9A-B1BC-E00AB02ED82D}"/>
                  </a:ext>
                </a:extLst>
              </p:cNvPr>
              <p:cNvSpPr txBox="1"/>
              <p:nvPr/>
            </p:nvSpPr>
            <p:spPr>
              <a:xfrm>
                <a:off x="3554991" y="4781269"/>
                <a:ext cx="4849789" cy="1087542"/>
              </a:xfrm>
              <a:prstGeom prst="rect">
                <a:avLst/>
              </a:prstGeom>
              <a:solidFill>
                <a:srgbClr val="FFC000">
                  <a:alpha val="39000"/>
                </a:srgb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chemeClr val="tx1"/>
                    </a:solidFill>
                    <a:latin typeface="Arial"/>
                  </a:rPr>
                  <a:t>Extended equation for HELIOS array</a:t>
                </a:r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𝐴𝑟𝑟𝑎𝑦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de-DE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𝑚𝑜𝑑𝑢𝑙𝑒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l-GR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l-GR" sz="160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rad>
                                    </m:e>
                                  </m:nary>
                                </m:e>
                              </m:nary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4128C31-7BF3-4B9A-B1BC-E00AB02ED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991" y="4781269"/>
                <a:ext cx="4849789" cy="1087542"/>
              </a:xfrm>
              <a:prstGeom prst="rect">
                <a:avLst/>
              </a:prstGeom>
              <a:blipFill>
                <a:blip r:embed="rId7"/>
                <a:stretch>
                  <a:fillRect t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CD1D25-B2BC-4BC8-8B34-45BC3F74DC35}"/>
                  </a:ext>
                </a:extLst>
              </p:cNvPr>
              <p:cNvSpPr txBox="1"/>
              <p:nvPr/>
            </p:nvSpPr>
            <p:spPr>
              <a:xfrm>
                <a:off x="1675339" y="2518067"/>
                <a:ext cx="9432422" cy="1980992"/>
              </a:xfrm>
              <a:prstGeom prst="rect">
                <a:avLst/>
              </a:prstGeom>
              <a:solidFill>
                <a:srgbClr val="FFC000">
                  <a:alpha val="40000"/>
                </a:srgbClr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𝑚𝑜𝑑𝑢𝑙𝑒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=4⋅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𝑡𝑎𝑛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e>
                                  </m:d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𝑡𝑎𝑛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e>
                                  </m:d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𝑡𝑎𝑛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)⋅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lit/>
                                    </m:r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𝑡𝑎𝑛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d>
                                        <m:dPr>
                                          <m:ctrlPr>
                                            <a:rPr lang="en-US" sz="16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func>
                                        <m:func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unc>
                                        <m:func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BCD1D25-B2BC-4BC8-8B34-45BC3F74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339" y="2518067"/>
                <a:ext cx="9432422" cy="1980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701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28" grpId="0" animBg="1"/>
      <p:bldP spid="128" grpId="1" animBg="1"/>
      <p:bldP spid="9" grpId="0" animBg="1"/>
      <p:bldP spid="22" grpId="0" animBg="1"/>
      <p:bldP spid="26" grpId="0" animBg="1"/>
      <p:bldP spid="24" grpId="0"/>
      <p:bldP spid="3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CC694A9-92AA-478B-A101-A68BB7145ADE}"/>
              </a:ext>
            </a:extLst>
          </p:cNvPr>
          <p:cNvSpPr/>
          <p:nvPr/>
        </p:nvSpPr>
        <p:spPr bwMode="auto">
          <a:xfrm>
            <a:off x="3941685" y="5863477"/>
            <a:ext cx="4740676" cy="354152"/>
          </a:xfrm>
          <a:prstGeom prst="rect">
            <a:avLst/>
          </a:prstGeom>
          <a:solidFill>
            <a:srgbClr val="92D050">
              <a:alpha val="75000"/>
            </a:srgb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BF212-6057-42C7-A4B2-F2F662DB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Analytical and Simulated Values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DD7F951-FFF9-4756-849B-FA608FA36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76" y="1342731"/>
            <a:ext cx="5913064" cy="443479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CD2935C-B059-420F-8934-683094035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275" y="1319510"/>
            <a:ext cx="5913067" cy="443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A0C42E-945C-42DF-A3EE-2DCC6F02F1A4}"/>
                  </a:ext>
                </a:extLst>
              </p:cNvPr>
              <p:cNvSpPr txBox="1"/>
              <p:nvPr/>
            </p:nvSpPr>
            <p:spPr>
              <a:xfrm>
                <a:off x="4620625" y="1755176"/>
                <a:ext cx="823902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A0C42E-945C-42DF-A3EE-2DCC6F02F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625" y="1755176"/>
                <a:ext cx="82390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508BB6-50AB-4E7D-840F-74A4125C32AE}"/>
                  </a:ext>
                </a:extLst>
              </p:cNvPr>
              <p:cNvSpPr txBox="1"/>
              <p:nvPr/>
            </p:nvSpPr>
            <p:spPr>
              <a:xfrm>
                <a:off x="4381815" y="2518486"/>
                <a:ext cx="1241072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508BB6-50AB-4E7D-840F-74A4125C3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815" y="2518486"/>
                <a:ext cx="12410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3DDF9C-1D55-466B-8B24-5AA33346BF05}"/>
              </a:ext>
            </a:extLst>
          </p:cNvPr>
          <p:cNvCxnSpPr>
            <a:cxnSpLocks/>
          </p:cNvCxnSpPr>
          <p:nvPr/>
        </p:nvCxnSpPr>
        <p:spPr bwMode="auto">
          <a:xfrm flipV="1">
            <a:off x="1169644" y="3021778"/>
            <a:ext cx="4175760" cy="209331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0FC2CC-83FB-4FC4-8B78-9E94B1932AAC}"/>
              </a:ext>
            </a:extLst>
          </p:cNvPr>
          <p:cNvSpPr txBox="1"/>
          <p:nvPr/>
        </p:nvSpPr>
        <p:spPr>
          <a:xfrm>
            <a:off x="2986037" y="4062524"/>
            <a:ext cx="1949410" cy="52322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Gain increases with reflector size.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A2B8563-A097-40BB-8A33-6F1604765E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325" t="5587" r="8078"/>
          <a:stretch/>
        </p:blipFill>
        <p:spPr>
          <a:xfrm>
            <a:off x="6600772" y="1411429"/>
            <a:ext cx="5338426" cy="4204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B979E-60C8-4A08-BF5D-8AB2858CBCB5}"/>
                  </a:ext>
                </a:extLst>
              </p:cNvPr>
              <p:cNvSpPr txBox="1"/>
              <p:nvPr/>
            </p:nvSpPr>
            <p:spPr>
              <a:xfrm>
                <a:off x="10622199" y="498011"/>
                <a:ext cx="1569801" cy="646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=10°,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sub>
                    </m:sSub>
                  </m:oMath>
                </a14:m>
                <a:r>
                  <a:rPr lang="en-US" sz="1200" b="0">
                    <a:solidFill>
                      <a:schemeClr val="tx1"/>
                    </a:solidFill>
                  </a:rPr>
                  <a:t>=</a:t>
                </a:r>
                <a:r>
                  <a:rPr lang="en-US" sz="12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sub>
                    </m:sSub>
                  </m:oMath>
                </a14:m>
                <a:r>
                  <a:rPr lang="en-US" sz="1200" b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</m:t>
                    </m:r>
                  </m:oMath>
                </a14:m>
                <a:endParaRPr lang="en-US" sz="12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B979E-60C8-4A08-BF5D-8AB2858C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199" y="498011"/>
                <a:ext cx="1569801" cy="646331"/>
              </a:xfrm>
              <a:prstGeom prst="rect">
                <a:avLst/>
              </a:prstGeom>
              <a:blipFill>
                <a:blip r:embed="rId10"/>
                <a:stretch>
                  <a:fillRect b="-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694ED0-C96E-4361-8C4F-99ED77A339B0}"/>
                  </a:ext>
                </a:extLst>
              </p:cNvPr>
              <p:cNvSpPr txBox="1"/>
              <p:nvPr/>
            </p:nvSpPr>
            <p:spPr>
              <a:xfrm>
                <a:off x="10361487" y="5600421"/>
                <a:ext cx="1696237" cy="3077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694ED0-C96E-4361-8C4F-99ED77A33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487" y="5600421"/>
                <a:ext cx="1696237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75BFCA0B-354C-4E92-9FAA-CF408CA3162B}"/>
              </a:ext>
            </a:extLst>
          </p:cNvPr>
          <p:cNvSpPr/>
          <p:nvPr/>
        </p:nvSpPr>
        <p:spPr bwMode="auto">
          <a:xfrm>
            <a:off x="9814149" y="5178253"/>
            <a:ext cx="454047" cy="213922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F0D714-52A1-4D6D-9210-B94D70B2407C}"/>
              </a:ext>
            </a:extLst>
          </p:cNvPr>
          <p:cNvSpPr txBox="1"/>
          <p:nvPr/>
        </p:nvSpPr>
        <p:spPr>
          <a:xfrm flipH="1">
            <a:off x="7355480" y="2193392"/>
            <a:ext cx="2072760" cy="584775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 of main and sidelobes match.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576B83-BA7D-43A7-AE73-75893F5817CB}"/>
              </a:ext>
            </a:extLst>
          </p:cNvPr>
          <p:cNvSpPr txBox="1"/>
          <p:nvPr/>
        </p:nvSpPr>
        <p:spPr>
          <a:xfrm>
            <a:off x="3960742" y="5871276"/>
            <a:ext cx="469872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and analytical model match as desired!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3E65D9-77FA-4378-8880-B71F47B6766F}"/>
                  </a:ext>
                </a:extLst>
              </p:cNvPr>
              <p:cNvSpPr txBox="1"/>
              <p:nvPr/>
            </p:nvSpPr>
            <p:spPr>
              <a:xfrm>
                <a:off x="134274" y="1218925"/>
                <a:ext cx="1144110" cy="3077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10°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3E65D9-77FA-4378-8880-B71F47B67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74" y="1218925"/>
                <a:ext cx="1144110" cy="307777"/>
              </a:xfrm>
              <a:prstGeom prst="rect">
                <a:avLst/>
              </a:prstGeom>
              <a:blipFill>
                <a:blip r:embed="rId1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EC689EB-D1E2-48C5-BF01-54D16C704D20}"/>
              </a:ext>
            </a:extLst>
          </p:cNvPr>
          <p:cNvSpPr/>
          <p:nvPr/>
        </p:nvSpPr>
        <p:spPr bwMode="auto">
          <a:xfrm>
            <a:off x="9454113" y="1523585"/>
            <a:ext cx="1174117" cy="1729753"/>
          </a:xfrm>
          <a:prstGeom prst="triangle">
            <a:avLst/>
          </a:prstGeom>
          <a:noFill/>
          <a:ln w="19050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F244AA-1501-49F1-A98E-6ED8D5937C48}"/>
              </a:ext>
            </a:extLst>
          </p:cNvPr>
          <p:cNvSpPr/>
          <p:nvPr/>
        </p:nvSpPr>
        <p:spPr bwMode="auto">
          <a:xfrm rot="18748642">
            <a:off x="7545265" y="3853345"/>
            <a:ext cx="1952932" cy="740230"/>
          </a:xfrm>
          <a:prstGeom prst="ellipse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A6DBA-2D4B-4BE9-AF1D-EF6DCD728081}"/>
              </a:ext>
            </a:extLst>
          </p:cNvPr>
          <p:cNvSpPr txBox="1"/>
          <p:nvPr/>
        </p:nvSpPr>
        <p:spPr>
          <a:xfrm>
            <a:off x="7315876" y="3581166"/>
            <a:ext cx="906979" cy="307777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Mismatch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9DCEB3-93A2-4596-9B80-E9497002E1BD}"/>
              </a:ext>
            </a:extLst>
          </p:cNvPr>
          <p:cNvCxnSpPr>
            <a:endCxn id="18" idx="0"/>
          </p:cNvCxnSpPr>
          <p:nvPr/>
        </p:nvCxnSpPr>
        <p:spPr bwMode="auto">
          <a:xfrm>
            <a:off x="10268196" y="5285214"/>
            <a:ext cx="941410" cy="31520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8AD31DBB-8ED3-4A6E-A4EB-CE479AF8E8C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69289" y="5251954"/>
            <a:ext cx="381726" cy="381726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F446BC85-91A6-463B-9528-473CAEED496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0625" y="4240622"/>
            <a:ext cx="381726" cy="381726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D3DFB01A-3E02-458F-81D5-BB41E9A05B7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52423" y="2363568"/>
            <a:ext cx="381726" cy="381726"/>
          </a:xfrm>
          <a:prstGeom prst="rect">
            <a:avLst/>
          </a:prstGeom>
        </p:spPr>
      </p:pic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DA8CA47C-37E5-429F-A2A9-288A76289F2D}"/>
              </a:ext>
            </a:extLst>
          </p:cNvPr>
          <p:cNvSpPr/>
          <p:nvPr/>
        </p:nvSpPr>
        <p:spPr bwMode="auto">
          <a:xfrm>
            <a:off x="8118821" y="3519546"/>
            <a:ext cx="326595" cy="461639"/>
          </a:xfrm>
          <a:prstGeom prst="mathMultiply">
            <a:avLst/>
          </a:prstGeom>
          <a:solidFill>
            <a:srgbClr val="FF0000">
              <a:alpha val="75000"/>
            </a:srgb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382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4" grpId="0" animBg="1"/>
      <p:bldP spid="34" grpId="0" animBg="1"/>
      <p:bldP spid="29" grpId="0" animBg="1"/>
      <p:bldP spid="5" grpId="0" animBg="1"/>
      <p:bldP spid="7" grpId="0" animBg="1"/>
      <p:bldP spid="11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89A77-B441-4412-84C0-C85B9BB5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15" y="660296"/>
            <a:ext cx="11416909" cy="514350"/>
          </a:xfrm>
        </p:spPr>
        <p:txBody>
          <a:bodyPr/>
          <a:lstStyle/>
          <a:p>
            <a:r>
              <a:rPr lang="en-US"/>
              <a:t>Heatmap Comparison of Analytical and Simulations: HELIOS Reflector Element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52320C-A0AD-4A4F-88E7-EC0C8C9810C7}"/>
              </a:ext>
            </a:extLst>
          </p:cNvPr>
          <p:cNvSpPr txBox="1"/>
          <p:nvPr/>
        </p:nvSpPr>
        <p:spPr>
          <a:xfrm>
            <a:off x="7245504" y="6053189"/>
            <a:ext cx="89159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Phi [deg]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C03E77-3E16-4C92-A637-B44F6E586990}"/>
              </a:ext>
            </a:extLst>
          </p:cNvPr>
          <p:cNvSpPr txBox="1"/>
          <p:nvPr/>
        </p:nvSpPr>
        <p:spPr>
          <a:xfrm>
            <a:off x="4378107" y="1514029"/>
            <a:ext cx="3277254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F45062-7FC0-4BD5-B318-5253E1E6EE41}"/>
              </a:ext>
            </a:extLst>
          </p:cNvPr>
          <p:cNvSpPr txBox="1"/>
          <p:nvPr/>
        </p:nvSpPr>
        <p:spPr>
          <a:xfrm>
            <a:off x="7998009" y="1517304"/>
            <a:ext cx="280633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755BE1A0-1666-4ED3-847C-849B5A312C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4305" t="5891" r="9347" b="5108"/>
          <a:stretch/>
        </p:blipFill>
        <p:spPr>
          <a:xfrm>
            <a:off x="10944425" y="1707292"/>
            <a:ext cx="689502" cy="44085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E9A8383-D9AC-4BFB-9AAF-3F5AADDA93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525" t="6088" r="59452" b="5432"/>
          <a:stretch/>
        </p:blipFill>
        <p:spPr>
          <a:xfrm>
            <a:off x="4206637" y="1766394"/>
            <a:ext cx="3277254" cy="428679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FAA40C6-44E1-4FBF-A061-5379707C8F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4220" t="6760" r="15674" b="6760"/>
          <a:stretch/>
        </p:blipFill>
        <p:spPr>
          <a:xfrm>
            <a:off x="7603832" y="1818291"/>
            <a:ext cx="3245423" cy="422606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D4DFF4C-8241-4887-86A5-456460531368}"/>
              </a:ext>
            </a:extLst>
          </p:cNvPr>
          <p:cNvSpPr txBox="1"/>
          <p:nvPr/>
        </p:nvSpPr>
        <p:spPr>
          <a:xfrm rot="16200000">
            <a:off x="3414310" y="3755902"/>
            <a:ext cx="108876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Theta [deg]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F54F4F-77F8-464A-84F2-BEFC62690647}"/>
              </a:ext>
            </a:extLst>
          </p:cNvPr>
          <p:cNvSpPr txBox="1"/>
          <p:nvPr/>
        </p:nvSpPr>
        <p:spPr>
          <a:xfrm rot="16200000">
            <a:off x="11378882" y="3695229"/>
            <a:ext cx="9316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Gain [dB]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110816B-86B4-4895-B388-14A38A9384D7}"/>
              </a:ext>
            </a:extLst>
          </p:cNvPr>
          <p:cNvSpPr/>
          <p:nvPr/>
        </p:nvSpPr>
        <p:spPr bwMode="auto">
          <a:xfrm>
            <a:off x="9085985" y="3806779"/>
            <a:ext cx="553529" cy="671317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9065195-C55A-49D8-B1DC-8EFF5AB9D072}"/>
              </a:ext>
            </a:extLst>
          </p:cNvPr>
          <p:cNvCxnSpPr>
            <a:cxnSpLocks/>
            <a:stCxn id="63" idx="4"/>
          </p:cNvCxnSpPr>
          <p:nvPr/>
        </p:nvCxnSpPr>
        <p:spPr bwMode="auto">
          <a:xfrm flipH="1">
            <a:off x="5959532" y="4441002"/>
            <a:ext cx="4428" cy="1394235"/>
          </a:xfrm>
          <a:prstGeom prst="straightConnector1">
            <a:avLst/>
          </a:prstGeom>
          <a:ln w="28575" cap="flat" cmpd="sng" algn="ctr">
            <a:solidFill>
              <a:srgbClr val="9966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7CB4B3D-F3DD-4819-A5B6-82926E8792FF}"/>
              </a:ext>
            </a:extLst>
          </p:cNvPr>
          <p:cNvCxnSpPr>
            <a:cxnSpLocks/>
            <a:endCxn id="78" idx="0"/>
          </p:cNvCxnSpPr>
          <p:nvPr/>
        </p:nvCxnSpPr>
        <p:spPr bwMode="auto">
          <a:xfrm flipH="1">
            <a:off x="9341312" y="4473825"/>
            <a:ext cx="29904" cy="1376010"/>
          </a:xfrm>
          <a:prstGeom prst="straightConnector1">
            <a:avLst/>
          </a:prstGeom>
          <a:ln w="28575" cap="flat" cmpd="sng" algn="ctr">
            <a:solidFill>
              <a:srgbClr val="9966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B94A96-9FF7-4352-8838-0E9C7B3D30E7}"/>
              </a:ext>
            </a:extLst>
          </p:cNvPr>
          <p:cNvCxnSpPr>
            <a:cxnSpLocks/>
            <a:stCxn id="59" idx="2"/>
          </p:cNvCxnSpPr>
          <p:nvPr/>
        </p:nvCxnSpPr>
        <p:spPr bwMode="auto">
          <a:xfrm flipH="1">
            <a:off x="7891471" y="4142438"/>
            <a:ext cx="1194514" cy="10453"/>
          </a:xfrm>
          <a:prstGeom prst="straightConnector1">
            <a:avLst/>
          </a:prstGeom>
          <a:ln w="28575" cap="flat" cmpd="sng" algn="ctr">
            <a:solidFill>
              <a:srgbClr val="9966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81B138D-427E-4F32-8BC7-6CA1ECB5CDE1}"/>
              </a:ext>
            </a:extLst>
          </p:cNvPr>
          <p:cNvSpPr/>
          <p:nvPr/>
        </p:nvSpPr>
        <p:spPr bwMode="auto">
          <a:xfrm>
            <a:off x="5690630" y="3774192"/>
            <a:ext cx="546660" cy="666810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59C57A1-0359-4608-9FE6-6CBB633112BE}"/>
              </a:ext>
            </a:extLst>
          </p:cNvPr>
          <p:cNvCxnSpPr>
            <a:cxnSpLocks/>
          </p:cNvCxnSpPr>
          <p:nvPr/>
        </p:nvCxnSpPr>
        <p:spPr bwMode="auto">
          <a:xfrm flipH="1">
            <a:off x="4430364" y="4101494"/>
            <a:ext cx="1199984" cy="4289"/>
          </a:xfrm>
          <a:prstGeom prst="straightConnector1">
            <a:avLst/>
          </a:prstGeom>
          <a:ln w="28575" cap="flat" cmpd="sng" algn="ctr">
            <a:solidFill>
              <a:srgbClr val="9966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C6D362B-7F3B-4B05-AA79-16C9EBEE981D}"/>
              </a:ext>
            </a:extLst>
          </p:cNvPr>
          <p:cNvSpPr/>
          <p:nvPr/>
        </p:nvSpPr>
        <p:spPr bwMode="auto">
          <a:xfrm>
            <a:off x="9102978" y="4417371"/>
            <a:ext cx="545635" cy="372139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85BFB68-4975-4F3D-9117-E86DFE2FBB82}"/>
              </a:ext>
            </a:extLst>
          </p:cNvPr>
          <p:cNvSpPr/>
          <p:nvPr/>
        </p:nvSpPr>
        <p:spPr bwMode="auto">
          <a:xfrm>
            <a:off x="5734491" y="4334006"/>
            <a:ext cx="545635" cy="372139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7E18CC0-6885-438A-9AB6-A6744EEE511C}"/>
              </a:ext>
            </a:extLst>
          </p:cNvPr>
          <p:cNvSpPr/>
          <p:nvPr/>
        </p:nvSpPr>
        <p:spPr bwMode="auto">
          <a:xfrm>
            <a:off x="9079993" y="3490370"/>
            <a:ext cx="545635" cy="427580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2EF078-7A51-49E9-AD71-48B3205FFD3F}"/>
              </a:ext>
            </a:extLst>
          </p:cNvPr>
          <p:cNvSpPr/>
          <p:nvPr/>
        </p:nvSpPr>
        <p:spPr bwMode="auto">
          <a:xfrm>
            <a:off x="5640697" y="3475129"/>
            <a:ext cx="545635" cy="372139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40053E-7B96-4190-9F60-4CA0FD0FFCC9}"/>
              </a:ext>
            </a:extLst>
          </p:cNvPr>
          <p:cNvSpPr/>
          <p:nvPr/>
        </p:nvSpPr>
        <p:spPr bwMode="auto">
          <a:xfrm>
            <a:off x="8871052" y="3817412"/>
            <a:ext cx="282761" cy="709376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D0A5A86-D908-415D-B9F9-BCA0D8E76058}"/>
              </a:ext>
            </a:extLst>
          </p:cNvPr>
          <p:cNvSpPr/>
          <p:nvPr/>
        </p:nvSpPr>
        <p:spPr bwMode="auto">
          <a:xfrm>
            <a:off x="5435504" y="3754852"/>
            <a:ext cx="281491" cy="709376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704A76A-5CC1-4FD8-BCC1-A9457ADBAC77}"/>
              </a:ext>
            </a:extLst>
          </p:cNvPr>
          <p:cNvSpPr/>
          <p:nvPr/>
        </p:nvSpPr>
        <p:spPr bwMode="auto">
          <a:xfrm>
            <a:off x="9574793" y="3754852"/>
            <a:ext cx="255527" cy="701863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8E8A617-EE5D-447F-8160-AE81A46D6194}"/>
              </a:ext>
            </a:extLst>
          </p:cNvPr>
          <p:cNvSpPr/>
          <p:nvPr/>
        </p:nvSpPr>
        <p:spPr bwMode="auto">
          <a:xfrm>
            <a:off x="6169853" y="3707995"/>
            <a:ext cx="328583" cy="709376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420E0E-C572-44A7-BDFA-2602E4D51EB2}"/>
              </a:ext>
            </a:extLst>
          </p:cNvPr>
          <p:cNvSpPr txBox="1"/>
          <p:nvPr/>
        </p:nvSpPr>
        <p:spPr>
          <a:xfrm>
            <a:off x="6981330" y="2873984"/>
            <a:ext cx="141994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Main lobe and side lobes match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FA6A38-34DD-4AE8-A99C-2A2C6BDD1D1B}"/>
              </a:ext>
            </a:extLst>
          </p:cNvPr>
          <p:cNvSpPr/>
          <p:nvPr/>
        </p:nvSpPr>
        <p:spPr bwMode="auto">
          <a:xfrm>
            <a:off x="4172289" y="3964674"/>
            <a:ext cx="307777" cy="307777"/>
          </a:xfrm>
          <a:prstGeom prst="rect">
            <a:avLst/>
          </a:prstGeom>
          <a:noFill/>
          <a:ln w="1905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8B6B4F7-9FFB-41AA-9385-126577AC41F4}"/>
              </a:ext>
            </a:extLst>
          </p:cNvPr>
          <p:cNvSpPr/>
          <p:nvPr/>
        </p:nvSpPr>
        <p:spPr bwMode="auto">
          <a:xfrm>
            <a:off x="5751346" y="5804921"/>
            <a:ext cx="307777" cy="307777"/>
          </a:xfrm>
          <a:prstGeom prst="rect">
            <a:avLst/>
          </a:prstGeom>
          <a:noFill/>
          <a:ln w="1905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A2810A5-A8A6-4D69-B5C6-9F1C0496DFCB}"/>
              </a:ext>
            </a:extLst>
          </p:cNvPr>
          <p:cNvSpPr/>
          <p:nvPr/>
        </p:nvSpPr>
        <p:spPr bwMode="auto">
          <a:xfrm>
            <a:off x="7583694" y="3993775"/>
            <a:ext cx="307777" cy="307777"/>
          </a:xfrm>
          <a:prstGeom prst="rect">
            <a:avLst/>
          </a:prstGeom>
          <a:noFill/>
          <a:ln w="1905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3E9E531-4442-4C11-9334-96F124E62AD7}"/>
              </a:ext>
            </a:extLst>
          </p:cNvPr>
          <p:cNvSpPr/>
          <p:nvPr/>
        </p:nvSpPr>
        <p:spPr bwMode="auto">
          <a:xfrm>
            <a:off x="9187423" y="5849835"/>
            <a:ext cx="307777" cy="307777"/>
          </a:xfrm>
          <a:prstGeom prst="rect">
            <a:avLst/>
          </a:prstGeom>
          <a:noFill/>
          <a:ln w="1905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C35084D-FAC3-41BE-8D27-632B47B1CA2D}"/>
                  </a:ext>
                </a:extLst>
              </p14:cNvPr>
              <p14:cNvContentPartPr/>
              <p14:nvPr/>
            </p14:nvContentPartPr>
            <p14:xfrm>
              <a:off x="9035258" y="3475129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C35084D-FAC3-41BE-8D27-632B47B1CA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30938" y="3470809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DF335A0-8E12-42AF-A06E-179FEF30DCBF}"/>
              </a:ext>
            </a:extLst>
          </p:cNvPr>
          <p:cNvSpPr txBox="1"/>
          <p:nvPr/>
        </p:nvSpPr>
        <p:spPr>
          <a:xfrm rot="16200000">
            <a:off x="3410626" y="3755902"/>
            <a:ext cx="108876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Theta [deg]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E19029E-0D2E-4F55-B89A-13A0C0C8D4F1}"/>
              </a:ext>
            </a:extLst>
          </p:cNvPr>
          <p:cNvSpPr txBox="1"/>
          <p:nvPr/>
        </p:nvSpPr>
        <p:spPr>
          <a:xfrm rot="16200000">
            <a:off x="3415134" y="3755902"/>
            <a:ext cx="108876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Theta [deg]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9FEDFD-E78F-4F6D-AD88-28B9F9F659A0}"/>
              </a:ext>
            </a:extLst>
          </p:cNvPr>
          <p:cNvSpPr txBox="1"/>
          <p:nvPr/>
        </p:nvSpPr>
        <p:spPr>
          <a:xfrm>
            <a:off x="707132" y="1707292"/>
            <a:ext cx="286343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revising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DA65D3-DD64-4EC9-99D9-5A2E33A17C57}"/>
              </a:ext>
            </a:extLst>
          </p:cNvPr>
          <p:cNvGrpSpPr/>
          <p:nvPr/>
        </p:nvGrpSpPr>
        <p:grpSpPr>
          <a:xfrm>
            <a:off x="248782" y="2981231"/>
            <a:ext cx="3423427" cy="3378853"/>
            <a:chOff x="191162" y="3049331"/>
            <a:chExt cx="3423427" cy="33788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80082D-CB06-452E-AC79-CAA07DDA2FD3}"/>
                </a:ext>
              </a:extLst>
            </p:cNvPr>
            <p:cNvGrpSpPr/>
            <p:nvPr/>
          </p:nvGrpSpPr>
          <p:grpSpPr>
            <a:xfrm>
              <a:off x="275160" y="3450503"/>
              <a:ext cx="2884070" cy="2894035"/>
              <a:chOff x="92604" y="3373693"/>
              <a:chExt cx="3041667" cy="3073585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017C981E-4499-4FC4-8F63-91E152C389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56357" t="5891" r="16041" b="10272"/>
              <a:stretch/>
            </p:blipFill>
            <p:spPr>
              <a:xfrm>
                <a:off x="681189" y="3373693"/>
                <a:ext cx="2453082" cy="2498446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07F224-AC14-4494-B453-B8C3D3D5F1F3}"/>
                  </a:ext>
                </a:extLst>
              </p:cNvPr>
              <p:cNvSpPr txBox="1"/>
              <p:nvPr/>
            </p:nvSpPr>
            <p:spPr>
              <a:xfrm>
                <a:off x="345639" y="3409926"/>
                <a:ext cx="442750" cy="246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>
                    <a:solidFill>
                      <a:schemeClr val="tx1"/>
                    </a:solidFill>
                  </a:rPr>
                  <a:t>0</a:t>
                </a:r>
              </a:p>
              <a:p>
                <a:pPr algn="r"/>
                <a:endParaRPr lang="en-US">
                  <a:solidFill>
                    <a:schemeClr val="tx1"/>
                  </a:solidFill>
                </a:endParaRPr>
              </a:p>
              <a:p>
                <a:pPr algn="r"/>
                <a:r>
                  <a:rPr lang="en-US">
                    <a:solidFill>
                      <a:schemeClr val="tx1"/>
                    </a:solidFill>
                  </a:rPr>
                  <a:t>-10</a:t>
                </a:r>
              </a:p>
              <a:p>
                <a:pPr algn="r"/>
                <a:endParaRPr lang="en-US">
                  <a:solidFill>
                    <a:schemeClr val="tx1"/>
                  </a:solidFill>
                </a:endParaRPr>
              </a:p>
              <a:p>
                <a:pPr algn="r"/>
                <a:r>
                  <a:rPr lang="en-US">
                    <a:solidFill>
                      <a:schemeClr val="tx1"/>
                    </a:solidFill>
                  </a:rPr>
                  <a:t>-20</a:t>
                </a:r>
              </a:p>
              <a:p>
                <a:pPr algn="r"/>
                <a:endParaRPr lang="en-US">
                  <a:solidFill>
                    <a:schemeClr val="tx1"/>
                  </a:solidFill>
                </a:endParaRPr>
              </a:p>
              <a:p>
                <a:pPr algn="r"/>
                <a:r>
                  <a:rPr lang="en-US">
                    <a:solidFill>
                      <a:schemeClr val="tx1"/>
                    </a:solidFill>
                  </a:rPr>
                  <a:t>-30</a:t>
                </a:r>
              </a:p>
              <a:p>
                <a:pPr algn="r"/>
                <a:endParaRPr lang="en-US">
                  <a:solidFill>
                    <a:schemeClr val="tx1"/>
                  </a:solidFill>
                </a:endParaRPr>
              </a:p>
              <a:p>
                <a:pPr algn="r"/>
                <a:r>
                  <a:rPr lang="en-US">
                    <a:solidFill>
                      <a:schemeClr val="tx1"/>
                    </a:solidFill>
                  </a:rPr>
                  <a:t>-40</a:t>
                </a:r>
              </a:p>
              <a:p>
                <a:pPr algn="r"/>
                <a:endParaRPr lang="en-US">
                  <a:solidFill>
                    <a:schemeClr val="tx1"/>
                  </a:solidFill>
                </a:endParaRPr>
              </a:p>
              <a:p>
                <a:pPr algn="r"/>
                <a:r>
                  <a:rPr lang="en-US">
                    <a:solidFill>
                      <a:schemeClr val="tx1"/>
                    </a:solidFill>
                  </a:rPr>
                  <a:t>-50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12EE97-8D13-485F-BC35-31950EC7029C}"/>
                  </a:ext>
                </a:extLst>
              </p:cNvPr>
              <p:cNvSpPr txBox="1"/>
              <p:nvPr/>
            </p:nvSpPr>
            <p:spPr>
              <a:xfrm>
                <a:off x="698152" y="5872138"/>
                <a:ext cx="23310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-10    0    10    20    30    40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9F8147-51EC-47E8-B9EA-3A85A5FCDBF2}"/>
                  </a:ext>
                </a:extLst>
              </p:cNvPr>
              <p:cNvSpPr txBox="1"/>
              <p:nvPr/>
            </p:nvSpPr>
            <p:spPr>
              <a:xfrm rot="16200000">
                <a:off x="-297888" y="4600192"/>
                <a:ext cx="108876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Theta [deg]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16F7D7-7B40-427C-856B-9BA99AA7B794}"/>
                  </a:ext>
                </a:extLst>
              </p:cNvPr>
              <p:cNvSpPr txBox="1"/>
              <p:nvPr/>
            </p:nvSpPr>
            <p:spPr>
              <a:xfrm>
                <a:off x="1349534" y="6120406"/>
                <a:ext cx="1089666" cy="326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Phi [deg]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A3E5B5-7EE5-42EB-A116-AB1CD0598F62}"/>
                </a:ext>
              </a:extLst>
            </p:cNvPr>
            <p:cNvSpPr/>
            <p:nvPr/>
          </p:nvSpPr>
          <p:spPr bwMode="auto">
            <a:xfrm>
              <a:off x="191162" y="3059342"/>
              <a:ext cx="3423427" cy="3368842"/>
            </a:xfrm>
            <a:prstGeom prst="rect">
              <a:avLst/>
            </a:prstGeom>
            <a:noFill/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6878BB-03B3-415C-B6CC-64E0D0C0171C}"/>
                </a:ext>
              </a:extLst>
            </p:cNvPr>
            <p:cNvSpPr txBox="1"/>
            <p:nvPr/>
          </p:nvSpPr>
          <p:spPr>
            <a:xfrm>
              <a:off x="194257" y="3049331"/>
              <a:ext cx="2563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>
                  <a:solidFill>
                    <a:schemeClr val="tx1"/>
                  </a:solidFill>
                </a:rPr>
                <a:t>Previous analytical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9BCFBE-0EF1-43A1-ACDE-8BB058AC3F4A}"/>
                  </a:ext>
                </a:extLst>
              </p:cNvPr>
              <p:cNvSpPr txBox="1"/>
              <p:nvPr/>
            </p:nvSpPr>
            <p:spPr>
              <a:xfrm>
                <a:off x="11068265" y="526718"/>
                <a:ext cx="1245122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1100" b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1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9BCFBE-0EF1-43A1-ACDE-8BB058AC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265" y="526718"/>
                <a:ext cx="1245122" cy="43088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6805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3" grpId="0" animBg="1"/>
      <p:bldP spid="63" grpId="1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735F441-D22B-4EE8-B0C0-137D210BC2F3}"/>
              </a:ext>
            </a:extLst>
          </p:cNvPr>
          <p:cNvGrpSpPr/>
          <p:nvPr/>
        </p:nvGrpSpPr>
        <p:grpSpPr>
          <a:xfrm>
            <a:off x="3383092" y="1483658"/>
            <a:ext cx="7434312" cy="4671652"/>
            <a:chOff x="2848186" y="1612631"/>
            <a:chExt cx="6981703" cy="4545281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526685-A7E0-4F5A-A7C8-E1373A7A8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1605" t="6321" r="68631" b="59041"/>
            <a:stretch/>
          </p:blipFill>
          <p:spPr>
            <a:xfrm>
              <a:off x="2848186" y="1612631"/>
              <a:ext cx="2409613" cy="2189348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CAC2EDEE-5F46-4932-9144-68BD26926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1754" t="54728" r="68711" b="7982"/>
            <a:stretch/>
          </p:blipFill>
          <p:spPr>
            <a:xfrm>
              <a:off x="2862133" y="3887865"/>
              <a:ext cx="2381717" cy="2270047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12052FC8-A90F-4169-869E-30A2BCC77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1021" t="7573" r="40507" b="57788"/>
            <a:stretch/>
          </p:blipFill>
          <p:spPr>
            <a:xfrm>
              <a:off x="5384800" y="1693333"/>
              <a:ext cx="2252133" cy="2108646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70EE4BE-B41D-4C32-B20C-AB2F41857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9146" t="7575" r="13632" b="57787"/>
            <a:stretch/>
          </p:blipFill>
          <p:spPr>
            <a:xfrm>
              <a:off x="7730244" y="1693333"/>
              <a:ext cx="2099645" cy="2108646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332D433-A1EE-4F09-BA93-2FF3965FE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9415" t="55487" r="13640" b="8240"/>
            <a:stretch/>
          </p:blipFill>
          <p:spPr>
            <a:xfrm>
              <a:off x="7730244" y="3887864"/>
              <a:ext cx="2099644" cy="2270046"/>
            </a:xfrm>
            <a:prstGeom prst="rect">
              <a:avLst/>
            </a:prstGeom>
          </p:spPr>
        </p:pic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3E3D17F3-E229-424B-8BCD-A0943391F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1129" t="54728" r="40399" b="7982"/>
            <a:stretch/>
          </p:blipFill>
          <p:spPr>
            <a:xfrm>
              <a:off x="5384799" y="3887864"/>
              <a:ext cx="2252134" cy="227004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8799A0-B9B7-4008-ACFD-DC163E38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20" y="669952"/>
            <a:ext cx="10978092" cy="514350"/>
          </a:xfrm>
        </p:spPr>
        <p:txBody>
          <a:bodyPr/>
          <a:lstStyle/>
          <a:p>
            <a:r>
              <a:rPr lang="en-US"/>
              <a:t>Heatmap Comparison of Varied Analytical and Simulated Values: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520912-7412-4383-BBB3-C34DB7ACFD2F}"/>
              </a:ext>
            </a:extLst>
          </p:cNvPr>
          <p:cNvSpPr txBox="1"/>
          <p:nvPr/>
        </p:nvSpPr>
        <p:spPr>
          <a:xfrm>
            <a:off x="4231335" y="1214796"/>
            <a:ext cx="100700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2x2 HELIOS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640AD-223B-45AA-8B2A-2EE16B3D9F24}"/>
              </a:ext>
            </a:extLst>
          </p:cNvPr>
          <p:cNvSpPr txBox="1"/>
          <p:nvPr/>
        </p:nvSpPr>
        <p:spPr>
          <a:xfrm>
            <a:off x="6755468" y="1259588"/>
            <a:ext cx="100700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4x4 HELIOS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0C0474-8657-44F6-8854-7640593A4D83}"/>
              </a:ext>
            </a:extLst>
          </p:cNvPr>
          <p:cNvSpPr txBox="1"/>
          <p:nvPr/>
        </p:nvSpPr>
        <p:spPr>
          <a:xfrm>
            <a:off x="9279601" y="1273726"/>
            <a:ext cx="100700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8x8 HELIOS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5A0D2B-1914-44C0-91D2-0BDBE095793E}"/>
              </a:ext>
            </a:extLst>
          </p:cNvPr>
          <p:cNvSpPr/>
          <p:nvPr/>
        </p:nvSpPr>
        <p:spPr bwMode="auto">
          <a:xfrm>
            <a:off x="3571239" y="1576749"/>
            <a:ext cx="2362070" cy="4813165"/>
          </a:xfrm>
          <a:prstGeom prst="rect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30A63B-7BA7-45B2-A035-D4006CA5B0C2}"/>
              </a:ext>
            </a:extLst>
          </p:cNvPr>
          <p:cNvSpPr/>
          <p:nvPr/>
        </p:nvSpPr>
        <p:spPr bwMode="auto">
          <a:xfrm>
            <a:off x="8581642" y="1576749"/>
            <a:ext cx="2235761" cy="4813165"/>
          </a:xfrm>
          <a:prstGeom prst="rect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FCBE72-03AE-4C97-9FD7-5A02809726D1}"/>
              </a:ext>
            </a:extLst>
          </p:cNvPr>
          <p:cNvSpPr/>
          <p:nvPr/>
        </p:nvSpPr>
        <p:spPr bwMode="auto">
          <a:xfrm>
            <a:off x="6075353" y="1576749"/>
            <a:ext cx="2385966" cy="4813165"/>
          </a:xfrm>
          <a:prstGeom prst="rect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7BD1EB-FD67-45AA-9379-EC7BE4351C74}"/>
                  </a:ext>
                </a:extLst>
              </p:cNvPr>
              <p:cNvSpPr txBox="1"/>
              <p:nvPr/>
            </p:nvSpPr>
            <p:spPr>
              <a:xfrm>
                <a:off x="10620949" y="516461"/>
                <a:ext cx="1546109" cy="478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7BD1EB-FD67-45AA-9379-EC7BE4351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949" y="516461"/>
                <a:ext cx="1546109" cy="478080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3B3A4407-51F6-4A76-A7F4-71866D40D2C0}"/>
              </a:ext>
            </a:extLst>
          </p:cNvPr>
          <p:cNvSpPr txBox="1"/>
          <p:nvPr/>
        </p:nvSpPr>
        <p:spPr>
          <a:xfrm>
            <a:off x="342888" y="2143954"/>
            <a:ext cx="219195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Beams get narrower with higher gains.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3EAC97B-7B95-459D-A68F-35C331D3B6C5}"/>
              </a:ext>
            </a:extLst>
          </p:cNvPr>
          <p:cNvSpPr/>
          <p:nvPr/>
        </p:nvSpPr>
        <p:spPr bwMode="auto">
          <a:xfrm>
            <a:off x="4383844" y="2391425"/>
            <a:ext cx="702148" cy="674499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9837CDF-4CA5-4AA7-BED7-925CFE4F88C4}"/>
              </a:ext>
            </a:extLst>
          </p:cNvPr>
          <p:cNvSpPr/>
          <p:nvPr/>
        </p:nvSpPr>
        <p:spPr bwMode="auto">
          <a:xfrm>
            <a:off x="6961007" y="2488179"/>
            <a:ext cx="643807" cy="548987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3626902-805E-4D88-9673-61A5C4CBC77F}"/>
              </a:ext>
            </a:extLst>
          </p:cNvPr>
          <p:cNvSpPr/>
          <p:nvPr/>
        </p:nvSpPr>
        <p:spPr bwMode="auto">
          <a:xfrm>
            <a:off x="9630719" y="2560441"/>
            <a:ext cx="384802" cy="386824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548D13-0301-4425-9D8D-C096CD28A7FC}"/>
              </a:ext>
            </a:extLst>
          </p:cNvPr>
          <p:cNvCxnSpPr>
            <a:cxnSpLocks/>
          </p:cNvCxnSpPr>
          <p:nvPr/>
        </p:nvCxnSpPr>
        <p:spPr bwMode="auto">
          <a:xfrm>
            <a:off x="5138947" y="2728674"/>
            <a:ext cx="1726495" cy="0"/>
          </a:xfrm>
          <a:prstGeom prst="straightConnector1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7B00E46-5CAF-4A8C-90FC-8069F6ECF987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2633" y="2759355"/>
            <a:ext cx="1732475" cy="25465"/>
          </a:xfrm>
          <a:prstGeom prst="straightConnector1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E14CAAA-B3FA-4332-806B-366E67CA3520}"/>
              </a:ext>
            </a:extLst>
          </p:cNvPr>
          <p:cNvSpPr/>
          <p:nvPr/>
        </p:nvSpPr>
        <p:spPr bwMode="auto">
          <a:xfrm>
            <a:off x="4408171" y="4544356"/>
            <a:ext cx="702148" cy="674499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4CCA36B-63E4-41CE-A988-13AD33E00BFA}"/>
              </a:ext>
            </a:extLst>
          </p:cNvPr>
          <p:cNvSpPr/>
          <p:nvPr/>
        </p:nvSpPr>
        <p:spPr bwMode="auto">
          <a:xfrm>
            <a:off x="6923447" y="4595992"/>
            <a:ext cx="689777" cy="603373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8A487A0-D183-4405-AE49-6133F31E94BA}"/>
              </a:ext>
            </a:extLst>
          </p:cNvPr>
          <p:cNvSpPr/>
          <p:nvPr/>
        </p:nvSpPr>
        <p:spPr bwMode="auto">
          <a:xfrm>
            <a:off x="9639026" y="4688193"/>
            <a:ext cx="384802" cy="386824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44EC9C5-564D-4F64-8DCA-D674DD266AF2}"/>
              </a:ext>
            </a:extLst>
          </p:cNvPr>
          <p:cNvCxnSpPr>
            <a:cxnSpLocks/>
          </p:cNvCxnSpPr>
          <p:nvPr/>
        </p:nvCxnSpPr>
        <p:spPr bwMode="auto">
          <a:xfrm>
            <a:off x="5085667" y="4914231"/>
            <a:ext cx="1726495" cy="0"/>
          </a:xfrm>
          <a:prstGeom prst="straightConnector1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A48C29-E138-48C9-8E80-5FB6564F3E7D}"/>
              </a:ext>
            </a:extLst>
          </p:cNvPr>
          <p:cNvCxnSpPr>
            <a:cxnSpLocks/>
          </p:cNvCxnSpPr>
          <p:nvPr/>
        </p:nvCxnSpPr>
        <p:spPr bwMode="auto">
          <a:xfrm>
            <a:off x="7712583" y="4885581"/>
            <a:ext cx="1827083" cy="24193"/>
          </a:xfrm>
          <a:prstGeom prst="straightConnector1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BBEA468-D218-4BB7-BBA7-98788619C827}"/>
              </a:ext>
            </a:extLst>
          </p:cNvPr>
          <p:cNvSpPr txBox="1"/>
          <p:nvPr/>
        </p:nvSpPr>
        <p:spPr>
          <a:xfrm flipH="1">
            <a:off x="214347" y="3557874"/>
            <a:ext cx="232049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Lot of similarities can be observed. 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B4014F-6115-4329-B9B6-0FEBA93ED935}"/>
              </a:ext>
            </a:extLst>
          </p:cNvPr>
          <p:cNvSpPr/>
          <p:nvPr/>
        </p:nvSpPr>
        <p:spPr bwMode="auto">
          <a:xfrm>
            <a:off x="8821087" y="3003390"/>
            <a:ext cx="1799863" cy="63665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48EA78-4B03-4CBC-B833-D339819CDAA8}"/>
              </a:ext>
            </a:extLst>
          </p:cNvPr>
          <p:cNvSpPr/>
          <p:nvPr/>
        </p:nvSpPr>
        <p:spPr bwMode="auto">
          <a:xfrm>
            <a:off x="8883172" y="5197512"/>
            <a:ext cx="1799863" cy="67005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43FC5E4-0130-4E97-9C2A-7A22DEB2DE2C}"/>
              </a:ext>
            </a:extLst>
          </p:cNvPr>
          <p:cNvSpPr txBox="1"/>
          <p:nvPr/>
        </p:nvSpPr>
        <p:spPr>
          <a:xfrm>
            <a:off x="187386" y="4683186"/>
            <a:ext cx="2428526" cy="73866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RCS model doesn’t account for diffractions, as the model is kept simple.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2694D94-0E54-44B2-91DF-BB2F6A57CCDB}"/>
              </a:ext>
            </a:extLst>
          </p:cNvPr>
          <p:cNvCxnSpPr>
            <a:cxnSpLocks/>
            <a:stCxn id="65" idx="2"/>
          </p:cNvCxnSpPr>
          <p:nvPr/>
        </p:nvCxnSpPr>
        <p:spPr bwMode="auto">
          <a:xfrm>
            <a:off x="1374596" y="4081094"/>
            <a:ext cx="0" cy="54424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E034DF5-09A7-4742-9E8D-E0225D9009DE}"/>
              </a:ext>
            </a:extLst>
          </p:cNvPr>
          <p:cNvSpPr txBox="1"/>
          <p:nvPr/>
        </p:nvSpPr>
        <p:spPr>
          <a:xfrm>
            <a:off x="1401649" y="423657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But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438C3E29-705D-4D53-8894-97DE6CE58B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5153" t="7325" r="10224" b="5793"/>
          <a:stretch/>
        </p:blipFill>
        <p:spPr>
          <a:xfrm>
            <a:off x="11202634" y="2065614"/>
            <a:ext cx="574356" cy="369711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6432F0-501F-4A34-BA48-BD788C565B0F}"/>
              </a:ext>
            </a:extLst>
          </p:cNvPr>
          <p:cNvSpPr txBox="1"/>
          <p:nvPr/>
        </p:nvSpPr>
        <p:spPr>
          <a:xfrm rot="16200000">
            <a:off x="11417404" y="3600983"/>
            <a:ext cx="9316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Gain [dB]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F17794-EFF7-464F-BF1A-D97538B8B22E}"/>
              </a:ext>
            </a:extLst>
          </p:cNvPr>
          <p:cNvSpPr txBox="1"/>
          <p:nvPr/>
        </p:nvSpPr>
        <p:spPr>
          <a:xfrm>
            <a:off x="6873555" y="6106464"/>
            <a:ext cx="839028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Phi [deg]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779CF74-2EFD-4A31-A95F-2C3538905F58}"/>
              </a:ext>
            </a:extLst>
          </p:cNvPr>
          <p:cNvSpPr txBox="1"/>
          <p:nvPr/>
        </p:nvSpPr>
        <p:spPr>
          <a:xfrm rot="16200000">
            <a:off x="1977656" y="2507146"/>
            <a:ext cx="1956382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E874706-089F-4547-8C53-E5B47AF4A189}"/>
              </a:ext>
            </a:extLst>
          </p:cNvPr>
          <p:cNvSpPr txBox="1"/>
          <p:nvPr/>
        </p:nvSpPr>
        <p:spPr>
          <a:xfrm rot="16200000">
            <a:off x="1945753" y="4999410"/>
            <a:ext cx="202018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8891D1-3EAA-4E30-B75B-A8B9E984DEF7}"/>
              </a:ext>
            </a:extLst>
          </p:cNvPr>
          <p:cNvSpPr txBox="1"/>
          <p:nvPr/>
        </p:nvSpPr>
        <p:spPr>
          <a:xfrm rot="16200000">
            <a:off x="2630127" y="3757388"/>
            <a:ext cx="10150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Theta [deg]</a:t>
            </a:r>
          </a:p>
        </p:txBody>
      </p:sp>
    </p:spTree>
    <p:extLst>
      <p:ext uri="{BB962C8B-B14F-4D97-AF65-F5344CB8AC3E}">
        <p14:creationId xmlns:p14="http://schemas.microsoft.com/office/powerpoint/2010/main" val="1148741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2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5" grpId="0" animBg="1"/>
      <p:bldP spid="66" grpId="0" animBg="1"/>
      <p:bldP spid="67" grpId="0" animBg="1"/>
      <p:bldP spid="68" grpId="0" animBg="1"/>
      <p:bldP spid="70" grpId="0"/>
    </p:bldLst>
  </p:timing>
</p:sld>
</file>

<file path=ppt/theme/theme1.xml><?xml version="1.0" encoding="utf-8"?>
<a:theme xmlns:a="http://schemas.openxmlformats.org/drawingml/2006/main" name="1_Leere Präsentation">
  <a:themeElements>
    <a:clrScheme name="1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Leere Präsentation">
      <a:majorFont>
        <a:latin typeface="Akkurat Office"/>
        <a:ea typeface="ヒラギノ角ゴ Pro W3"/>
        <a:cs typeface=""/>
      </a:majorFont>
      <a:minorFont>
        <a:latin typeface="Akkurat Light Office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rgbClr val="4F5150"/>
            </a:solidFill>
            <a:effectLst/>
            <a:latin typeface="Arial" charset="0"/>
            <a:ea typeface="ヒラギノ角ゴ Pro W3" pitchFamily="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rgbClr val="4F5150"/>
            </a:solidFill>
            <a:effectLst/>
            <a:latin typeface="Arial" charset="0"/>
            <a:ea typeface="ヒラギノ角ゴ Pro W3" pitchFamily="96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kkurat Office"/>
        <a:ea typeface="ヒラギノ角ゴ Pro W3"/>
        <a:cs typeface=""/>
      </a:majorFont>
      <a:minorFont>
        <a:latin typeface="Akkurat Light Office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96" charset="-128"/>
          </a:defRPr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3392</Words>
  <Application>Microsoft Office PowerPoint</Application>
  <PresentationFormat>Widescreen</PresentationFormat>
  <Paragraphs>872</Paragraphs>
  <Slides>29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Akkurat Light Office</vt:lpstr>
      <vt:lpstr>Akkurat Office</vt:lpstr>
      <vt:lpstr>Arial</vt:lpstr>
      <vt:lpstr>Calibri</vt:lpstr>
      <vt:lpstr>Calibri Light</vt:lpstr>
      <vt:lpstr>Cambria Math</vt:lpstr>
      <vt:lpstr>Menlo</vt:lpstr>
      <vt:lpstr>Roboto</vt:lpstr>
      <vt:lpstr>Söhne</vt:lpstr>
      <vt:lpstr>Wingdings</vt:lpstr>
      <vt:lpstr>1_Leere Präsentation</vt:lpstr>
      <vt:lpstr>2_Leere Präsentation</vt:lpstr>
      <vt:lpstr>Custom Design</vt:lpstr>
      <vt:lpstr>Modeling and Validation of Reflecting Metasurfaces  for Improved mmWave Coverage</vt:lpstr>
      <vt:lpstr>Outline</vt:lpstr>
      <vt:lpstr>PowerPoint Presentation</vt:lpstr>
      <vt:lpstr>Existing IRS Models</vt:lpstr>
      <vt:lpstr>HELIOS Module Concept [4]</vt:lpstr>
      <vt:lpstr>Analytical Modeling of HELIOS Element: Bistatic Radar-Cross-Section (RCS)</vt:lpstr>
      <vt:lpstr>Comparison of Analytical and Simulated Values</vt:lpstr>
      <vt:lpstr>Heatmap Comparison of Analytical and Simulations: HELIOS Reflector Element</vt:lpstr>
      <vt:lpstr>Heatmap Comparison of Varied Analytical and Simulated Values:</vt:lpstr>
      <vt:lpstr>Comparison of Analytical and Simulated Values: Reflector Array [8]</vt:lpstr>
      <vt:lpstr>Addressing Self-Shadowing Regions</vt:lpstr>
      <vt:lpstr>Addressing Self-Shadowing Regions</vt:lpstr>
      <vt:lpstr>Comparison of Analytical and Simulated Values: Reflector Array [8]</vt:lpstr>
      <vt:lpstr>PowerPoint Presentation</vt:lpstr>
      <vt:lpstr>Time Measurements for a HELIOS Module</vt:lpstr>
      <vt:lpstr>Time Measurement Dependency on Reflector Size and Array</vt:lpstr>
      <vt:lpstr>Channel Modeling: Radar Path Loss Realization</vt:lpstr>
      <vt:lpstr>Urban Scenario Case Study</vt:lpstr>
      <vt:lpstr>Urban Scenarios Implementation</vt:lpstr>
      <vt:lpstr>Urban Scenario Reflector Gains</vt:lpstr>
      <vt:lpstr>Power Received in Urban Scenario for IRS Model 3: FSPL Radar Realization</vt:lpstr>
      <vt:lpstr>Power Received in Urban Scenario</vt:lpstr>
      <vt:lpstr>Urban Scenario Comparison: Analytical and Simulated Models</vt:lpstr>
      <vt:lpstr>CDF Analysis for HELIOS Array</vt:lpstr>
      <vt:lpstr>4. Timeline</vt:lpstr>
      <vt:lpstr>Thank you!</vt:lpstr>
      <vt:lpstr>Thesis Table of Content: Section 2</vt:lpstr>
      <vt:lpstr>Thesis Table of Content: Section 3</vt:lpstr>
      <vt:lpstr>Appendix A: UMi Radar Path Loss Assessment</vt:lpstr>
    </vt:vector>
  </TitlesOfParts>
  <Company>grimm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grimm</dc:creator>
  <cp:lastModifiedBy>padmashreereddy22@gmail.com</cp:lastModifiedBy>
  <cp:revision>2</cp:revision>
  <cp:lastPrinted>2017-01-10T17:45:23Z</cp:lastPrinted>
  <dcterms:created xsi:type="dcterms:W3CDTF">2008-05-27T13:05:44Z</dcterms:created>
  <dcterms:modified xsi:type="dcterms:W3CDTF">2024-01-11T16:26:46Z</dcterms:modified>
</cp:coreProperties>
</file>